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8" r:id="rId2"/>
    <p:sldId id="309" r:id="rId3"/>
    <p:sldId id="307" r:id="rId4"/>
    <p:sldId id="260" r:id="rId5"/>
    <p:sldId id="263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A6C3"/>
    <a:srgbClr val="3CBCC3"/>
    <a:srgbClr val="5DBE78"/>
    <a:srgbClr val="ABD22A"/>
    <a:srgbClr val="2198D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49" autoAdjust="0"/>
  </p:normalViewPr>
  <p:slideViewPr>
    <p:cSldViewPr snapToGrid="0">
      <p:cViewPr varScale="1">
        <p:scale>
          <a:sx n="61" d="100"/>
          <a:sy n="61" d="100"/>
        </p:scale>
        <p:origin x="89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9B839-C371-4E13-AF14-89B9D6998C43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71777-B275-4BFD-8603-6A63145A7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74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ให้บริการโดยแพทย์ เภสัชกรและแพทย์แผนไทย ที่ สสจ. และ ใน รพ.ชุมช</a:t>
            </a:r>
            <a:endParaRPr lang="en-US" dirty="0"/>
          </a:p>
          <a:p>
            <a:r>
              <a:rPr lang="th-TH" dirty="0"/>
              <a:t>ฝากคิดรายละเอียด, รูปแบบต่อให้อีกนิด</a:t>
            </a:r>
            <a:r>
              <a:rPr lang="en-US" dirty="0"/>
              <a:t> </a:t>
            </a:r>
            <a:r>
              <a:rPr lang="th-TH" dirty="0"/>
              <a:t>คล้ายๆกับ ศูนย์ </a:t>
            </a:r>
            <a:r>
              <a:rPr lang="en-US" dirty="0"/>
              <a:t>DIS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71777-B275-4BFD-8603-6A63145A7A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51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จากก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71777-B275-4BFD-8603-6A63145A7A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34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จากก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71777-B275-4BFD-8603-6A63145A7A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57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จากก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71777-B275-4BFD-8603-6A63145A7A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5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2251-180E-45C7-8C6B-E5CBF3F6BC71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85A-A16A-479C-93AE-15EE037A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2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2251-180E-45C7-8C6B-E5CBF3F6BC71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85A-A16A-479C-93AE-15EE037A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2251-180E-45C7-8C6B-E5CBF3F6BC71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85A-A16A-479C-93AE-15EE037A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9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2251-180E-45C7-8C6B-E5CBF3F6BC71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85A-A16A-479C-93AE-15EE037A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5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2251-180E-45C7-8C6B-E5CBF3F6BC71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85A-A16A-479C-93AE-15EE037A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5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2251-180E-45C7-8C6B-E5CBF3F6BC71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85A-A16A-479C-93AE-15EE037A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4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2251-180E-45C7-8C6B-E5CBF3F6BC71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85A-A16A-479C-93AE-15EE037A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6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2251-180E-45C7-8C6B-E5CBF3F6BC71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85A-A16A-479C-93AE-15EE037A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4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2251-180E-45C7-8C6B-E5CBF3F6BC71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85A-A16A-479C-93AE-15EE037A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3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2251-180E-45C7-8C6B-E5CBF3F6BC71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85A-A16A-479C-93AE-15EE037A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4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2251-180E-45C7-8C6B-E5CBF3F6BC71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85A-A16A-479C-93AE-15EE037A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E2251-180E-45C7-8C6B-E5CBF3F6BC71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5E85A-A16A-479C-93AE-15EE037A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8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>
          <a:xfrm>
            <a:off x="647849" y="1268641"/>
            <a:ext cx="7848305" cy="964607"/>
          </a:xfrm>
        </p:spPr>
        <p:txBody>
          <a:bodyPr anchor="t">
            <a:normAutofit/>
          </a:bodyPr>
          <a:lstStyle/>
          <a:p>
            <a:r>
              <a:rPr lang="th-TH" sz="4800" b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การขึ้นทะเบียนครอบครองกัญชา</a:t>
            </a:r>
            <a:endParaRPr lang="th-TH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>
          <a:xfrm>
            <a:off x="4181084" y="4860930"/>
            <a:ext cx="4085784" cy="1096899"/>
          </a:xfrm>
        </p:spPr>
        <p:txBody>
          <a:bodyPr>
            <a:noAutofit/>
          </a:bodyPr>
          <a:lstStyle/>
          <a:p>
            <a:pPr algn="l"/>
            <a:r>
              <a:rPr 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โดย สำนักงานสาธารณสุขจังหวัดหนองบัวลำภู</a:t>
            </a:r>
          </a:p>
          <a:p>
            <a:pPr algn="l"/>
            <a:r>
              <a:rPr 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19 พ.ค. 2562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 descr="A close up of a plant&#10;&#10;Description automatically generated">
            <a:extLst>
              <a:ext uri="{FF2B5EF4-FFF2-40B4-BE49-F238E27FC236}">
                <a16:creationId xmlns:a16="http://schemas.microsoft.com/office/drawing/2014/main" id="{FF1ABB61-C093-4473-9649-71F35F343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3939" b="1328"/>
          <a:stretch/>
        </p:blipFill>
        <p:spPr>
          <a:xfrm>
            <a:off x="0" y="3"/>
            <a:ext cx="9144000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BFAC213-5380-4B9C-9061-B7C9D133E237}"/>
              </a:ext>
            </a:extLst>
          </p:cNvPr>
          <p:cNvGrpSpPr/>
          <p:nvPr/>
        </p:nvGrpSpPr>
        <p:grpSpPr>
          <a:xfrm>
            <a:off x="4572000" y="616109"/>
            <a:ext cx="4586991" cy="2059805"/>
            <a:chOff x="4557010" y="458541"/>
            <a:chExt cx="4586991" cy="2059805"/>
          </a:xfrm>
        </p:grpSpPr>
        <p:sp>
          <p:nvSpPr>
            <p:cNvPr id="2" name="Flowchart: Manual Input 1">
              <a:extLst>
                <a:ext uri="{FF2B5EF4-FFF2-40B4-BE49-F238E27FC236}">
                  <a16:creationId xmlns:a16="http://schemas.microsoft.com/office/drawing/2014/main" id="{31E94585-1A10-4971-AE57-B9BB518AB2A8}"/>
                </a:ext>
              </a:extLst>
            </p:cNvPr>
            <p:cNvSpPr/>
            <p:nvPr/>
          </p:nvSpPr>
          <p:spPr>
            <a:xfrm rot="16200000" flipH="1">
              <a:off x="6446127" y="-1100795"/>
              <a:ext cx="1138535" cy="4257208"/>
            </a:xfrm>
            <a:prstGeom prst="flowChartManualInpu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ชื่อเรื่อง 3">
              <a:extLst>
                <a:ext uri="{FF2B5EF4-FFF2-40B4-BE49-F238E27FC236}">
                  <a16:creationId xmlns:a16="http://schemas.microsoft.com/office/drawing/2014/main" id="{61752C67-9B93-4489-BEC8-EF411D82101A}"/>
                </a:ext>
              </a:extLst>
            </p:cNvPr>
            <p:cNvSpPr txBox="1">
              <a:spLocks/>
            </p:cNvSpPr>
            <p:nvPr/>
          </p:nvSpPr>
          <p:spPr>
            <a:xfrm>
              <a:off x="4557010" y="566473"/>
              <a:ext cx="4257208" cy="118711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th-TH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การพัฒนาระบบบริการ</a:t>
              </a:r>
              <a:endParaRPr lang="en-US" sz="3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r"/>
              <a:r>
                <a:rPr lang="th-TH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เพื่อการใช้กัญชาทางการแพทย์</a:t>
              </a:r>
            </a:p>
          </p:txBody>
        </p:sp>
        <p:sp>
          <p:nvSpPr>
            <p:cNvPr id="9" name="Flowchart: Manual Input 8">
              <a:extLst>
                <a:ext uri="{FF2B5EF4-FFF2-40B4-BE49-F238E27FC236}">
                  <a16:creationId xmlns:a16="http://schemas.microsoft.com/office/drawing/2014/main" id="{060A466D-BDF3-4760-9602-642FE0C4ABD7}"/>
                </a:ext>
              </a:extLst>
            </p:cNvPr>
            <p:cNvSpPr/>
            <p:nvPr/>
          </p:nvSpPr>
          <p:spPr>
            <a:xfrm rot="5400000" flipH="1" flipV="1">
              <a:off x="6588179" y="-37475"/>
              <a:ext cx="854433" cy="4257210"/>
            </a:xfrm>
            <a:prstGeom prst="flowChartManualInpu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21AB929-F00A-4F9B-A709-FD4AFE3245DD}"/>
                </a:ext>
              </a:extLst>
            </p:cNvPr>
            <p:cNvSpPr/>
            <p:nvPr/>
          </p:nvSpPr>
          <p:spPr>
            <a:xfrm rot="10800000" flipV="1">
              <a:off x="6313916" y="1868379"/>
              <a:ext cx="2590242" cy="474184"/>
            </a:xfrm>
            <a:prstGeom prst="roundRect">
              <a:avLst>
                <a:gd name="adj" fmla="val 34206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40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จ. หนองบัวลำภู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69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967A-DF57-4B22-BC4B-12A507CA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268" y="205016"/>
            <a:ext cx="4788187" cy="59409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91440">
            <a:norm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ข้อมูลผู้ผ่านการอบรม จ.หนองบัวลำภู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E74AA30-9FDE-4053-92D8-7A61176962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6496"/>
              </p:ext>
            </p:extLst>
          </p:nvPr>
        </p:nvGraphicFramePr>
        <p:xfrm>
          <a:off x="4274368" y="903916"/>
          <a:ext cx="4764087" cy="237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orksheet" r:id="rId3" imgW="5057908" imgH="2524213" progId="Excel.Sheet.12">
                  <p:embed/>
                </p:oleObj>
              </mc:Choice>
              <mc:Fallback>
                <p:oleObj name="Worksheet" r:id="rId3" imgW="5057908" imgH="2524213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E74AA30-9FDE-4053-92D8-7A61176962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74368" y="903916"/>
                        <a:ext cx="4764087" cy="2376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3F7D5BE-2657-405B-8024-B8081EB217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143849"/>
              </p:ext>
            </p:extLst>
          </p:nvPr>
        </p:nvGraphicFramePr>
        <p:xfrm>
          <a:off x="4274083" y="3338659"/>
          <a:ext cx="4764087" cy="335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Worksheet" r:id="rId5" imgW="5343496" imgH="3781396" progId="Excel.Sheet.12">
                  <p:embed/>
                </p:oleObj>
              </mc:Choice>
              <mc:Fallback>
                <p:oleObj name="Worksheet" r:id="rId5" imgW="5343496" imgH="3781396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3F7D5BE-2657-405B-8024-B8081EB217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74083" y="3338659"/>
                        <a:ext cx="4764087" cy="335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9BA5ABCE-0904-47AB-B067-B62F1E8BF57F}"/>
              </a:ext>
            </a:extLst>
          </p:cNvPr>
          <p:cNvGrpSpPr/>
          <p:nvPr/>
        </p:nvGrpSpPr>
        <p:grpSpPr>
          <a:xfrm>
            <a:off x="134559" y="224066"/>
            <a:ext cx="4020459" cy="2060043"/>
            <a:chOff x="5021943" y="117101"/>
            <a:chExt cx="4020459" cy="2060043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CEB76F19-AE6D-444D-872B-EA66E960449C}"/>
                </a:ext>
              </a:extLst>
            </p:cNvPr>
            <p:cNvSpPr txBox="1">
              <a:spLocks/>
            </p:cNvSpPr>
            <p:nvPr/>
          </p:nvSpPr>
          <p:spPr>
            <a:xfrm>
              <a:off x="5021943" y="117101"/>
              <a:ext cx="4020459" cy="59409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lIns="91440" tIns="9144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ข้อมูลการแจ้งนิรโทษกรรมฯ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2C4B56-2B17-472F-82B0-AA1A33A54D7D}"/>
                </a:ext>
              </a:extLst>
            </p:cNvPr>
            <p:cNvSpPr/>
            <p:nvPr/>
          </p:nvSpPr>
          <p:spPr>
            <a:xfrm>
              <a:off x="5021943" y="816002"/>
              <a:ext cx="4020459" cy="136114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62FB92-3BCF-4D41-A994-9B0D5A99BC1E}"/>
                </a:ext>
              </a:extLst>
            </p:cNvPr>
            <p:cNvSpPr txBox="1"/>
            <p:nvPr/>
          </p:nvSpPr>
          <p:spPr>
            <a:xfrm>
              <a:off x="5870635" y="927027"/>
              <a:ext cx="232307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176 ราย</a:t>
              </a:r>
            </a:p>
            <a:p>
              <a:pPr algn="ctr"/>
              <a:r>
                <a:rPr lang="th-TH" sz="3200" b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(เป็นผู้ป่วยทั้งหมด)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B18A7D-D4AB-40AB-95E6-7708C6E36D26}"/>
              </a:ext>
            </a:extLst>
          </p:cNvPr>
          <p:cNvGrpSpPr/>
          <p:nvPr/>
        </p:nvGrpSpPr>
        <p:grpSpPr>
          <a:xfrm>
            <a:off x="134559" y="2388913"/>
            <a:ext cx="4020459" cy="4245021"/>
            <a:chOff x="5021943" y="117101"/>
            <a:chExt cx="4020459" cy="4245021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CF776CE0-4342-48A9-8A46-2307DFBA53E3}"/>
                </a:ext>
              </a:extLst>
            </p:cNvPr>
            <p:cNvSpPr txBox="1">
              <a:spLocks/>
            </p:cNvSpPr>
            <p:nvPr/>
          </p:nvSpPr>
          <p:spPr>
            <a:xfrm>
              <a:off x="5021943" y="117101"/>
              <a:ext cx="4020459" cy="5940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lIns="91440" tIns="9144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คลินิกกัญชาทางการแพทย์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0EFA47-6A03-46BA-B0DF-358CE0E1B0EB}"/>
                </a:ext>
              </a:extLst>
            </p:cNvPr>
            <p:cNvSpPr/>
            <p:nvPr/>
          </p:nvSpPr>
          <p:spPr>
            <a:xfrm>
              <a:off x="5021943" y="816001"/>
              <a:ext cx="4020459" cy="35461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842D1B-3A23-4C1B-9542-3D6C1320FE25}"/>
                </a:ext>
              </a:extLst>
            </p:cNvPr>
            <p:cNvSpPr txBox="1"/>
            <p:nvPr/>
          </p:nvSpPr>
          <p:spPr>
            <a:xfrm>
              <a:off x="5391343" y="927027"/>
              <a:ext cx="3281668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 แห่ง ณ รพ.หนองบัวลำภู</a:t>
              </a:r>
            </a:p>
            <a:p>
              <a:pPr algn="ctr"/>
              <a:r>
                <a:rPr lang="th-TH" sz="2400" b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เปิดวันที่ 19 พ.ย. 62</a:t>
              </a:r>
              <a:br>
                <a:rPr lang="th-TH" sz="2400" b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b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(ตามหนังสือสั่งการ รอบที่ 3 ลงวันที่ 11 พ.ย. 62)</a:t>
              </a:r>
              <a:endParaRPr lang="en-US" sz="24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5150A463-3019-4D2E-B161-0E5E48E899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05"/>
          <a:stretch/>
        </p:blipFill>
        <p:spPr>
          <a:xfrm>
            <a:off x="1147408" y="4421025"/>
            <a:ext cx="2044762" cy="21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7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1340038-7933-41CF-84F5-0B4092C16228}"/>
              </a:ext>
            </a:extLst>
          </p:cNvPr>
          <p:cNvSpPr/>
          <p:nvPr/>
        </p:nvSpPr>
        <p:spPr>
          <a:xfrm>
            <a:off x="29863" y="53821"/>
            <a:ext cx="9098280" cy="594715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ctr"/>
          <a:lstStyle/>
          <a:p>
            <a:pPr marL="0" marR="0" lvl="0" indent="0" algn="ctr" defTabSz="945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การเข้าถึงบริการกัญชาทางการแพทย์</a:t>
            </a:r>
          </a:p>
        </p:txBody>
      </p:sp>
      <p:sp>
        <p:nvSpPr>
          <p:cNvPr id="5" name="สี่เหลี่ยมมุมมน 6">
            <a:extLst>
              <a:ext uri="{FF2B5EF4-FFF2-40B4-BE49-F238E27FC236}">
                <a16:creationId xmlns:a16="http://schemas.microsoft.com/office/drawing/2014/main" id="{CEF2B661-8D77-4215-A2FE-74DEDBF55EB5}"/>
              </a:ext>
            </a:extLst>
          </p:cNvPr>
          <p:cNvSpPr/>
          <p:nvPr/>
        </p:nvSpPr>
        <p:spPr>
          <a:xfrm>
            <a:off x="826563" y="680720"/>
            <a:ext cx="8283742" cy="3251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45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เพื่อให้ประชาชนเข้าถึงบริการกัญชาทางการแพทย์ตามข้อบ่งใช้อย่างปลอดภัย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B1F0C6-033A-497F-94A9-FEEDDDC9FD19}"/>
              </a:ext>
            </a:extLst>
          </p:cNvPr>
          <p:cNvSpPr/>
          <p:nvPr/>
        </p:nvSpPr>
        <p:spPr>
          <a:xfrm>
            <a:off x="42563" y="1038098"/>
            <a:ext cx="753907" cy="5160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5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Situation/Baseline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DBAC3-66F9-4394-935D-02E2D2CF7EF0}"/>
              </a:ext>
            </a:extLst>
          </p:cNvPr>
          <p:cNvSpPr/>
          <p:nvPr/>
        </p:nvSpPr>
        <p:spPr>
          <a:xfrm>
            <a:off x="42562" y="2871831"/>
            <a:ext cx="753907" cy="1618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5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Key Activity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5ACEFB-D818-49DA-ABA0-AFEB57CC210E}"/>
              </a:ext>
            </a:extLst>
          </p:cNvPr>
          <p:cNvSpPr/>
          <p:nvPr/>
        </p:nvSpPr>
        <p:spPr>
          <a:xfrm>
            <a:off x="42562" y="4521011"/>
            <a:ext cx="753906" cy="223537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5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Small Success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68EB81-10FE-4B68-9EF9-E911C1590FC0}"/>
              </a:ext>
            </a:extLst>
          </p:cNvPr>
          <p:cNvSpPr/>
          <p:nvPr/>
        </p:nvSpPr>
        <p:spPr>
          <a:xfrm>
            <a:off x="42563" y="1584831"/>
            <a:ext cx="754564" cy="12813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5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Strategy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C1941F-D899-4CB5-A3FA-4AA2D7A9E2D4}"/>
              </a:ext>
            </a:extLst>
          </p:cNvPr>
          <p:cNvSpPr/>
          <p:nvPr/>
        </p:nvSpPr>
        <p:spPr>
          <a:xfrm>
            <a:off x="43220" y="680720"/>
            <a:ext cx="753907" cy="3251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5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Objective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5" name="สี่เหลี่ยมมุมมน 6">
            <a:extLst>
              <a:ext uri="{FF2B5EF4-FFF2-40B4-BE49-F238E27FC236}">
                <a16:creationId xmlns:a16="http://schemas.microsoft.com/office/drawing/2014/main" id="{9B24E67B-F8D6-47B9-BE51-60424921A239}"/>
              </a:ext>
            </a:extLst>
          </p:cNvPr>
          <p:cNvSpPr/>
          <p:nvPr/>
        </p:nvSpPr>
        <p:spPr>
          <a:xfrm>
            <a:off x="826563" y="1030853"/>
            <a:ext cx="8283742" cy="5321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7432" anchor="ctr"/>
          <a:lstStyle/>
          <a:p>
            <a:pPr marL="0" marR="0" lvl="0" indent="0" algn="l" defTabSz="945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กระทรวงสาธารณสุขได้บรรจุการให้บริการกัญชาทางการแพทย์ ในแผนพัฒนาระบบบริการ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Service Plan)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สาขาที่ 20 และเป็นหนึ่งในนนโยบายที่กระทรวงสาธารณสุขเร่งรัดดำเนินการ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aphicFrame>
        <p:nvGraphicFramePr>
          <p:cNvPr id="17" name="Table 23">
            <a:extLst>
              <a:ext uri="{FF2B5EF4-FFF2-40B4-BE49-F238E27FC236}">
                <a16:creationId xmlns:a16="http://schemas.microsoft.com/office/drawing/2014/main" id="{5403364E-60FE-4A57-889D-E9DBA9961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402870"/>
              </p:ext>
            </p:extLst>
          </p:nvPr>
        </p:nvGraphicFramePr>
        <p:xfrm>
          <a:off x="826563" y="1575508"/>
          <a:ext cx="8283741" cy="1269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2194">
                  <a:extLst>
                    <a:ext uri="{9D8B030D-6E8A-4147-A177-3AD203B41FA5}">
                      <a16:colId xmlns:a16="http://schemas.microsoft.com/office/drawing/2014/main" val="1150039330"/>
                    </a:ext>
                  </a:extLst>
                </a:gridCol>
                <a:gridCol w="2842591">
                  <a:extLst>
                    <a:ext uri="{9D8B030D-6E8A-4147-A177-3AD203B41FA5}">
                      <a16:colId xmlns:a16="http://schemas.microsoft.com/office/drawing/2014/main" val="35520750"/>
                    </a:ext>
                  </a:extLst>
                </a:gridCol>
                <a:gridCol w="2798956">
                  <a:extLst>
                    <a:ext uri="{9D8B030D-6E8A-4147-A177-3AD203B41FA5}">
                      <a16:colId xmlns:a16="http://schemas.microsoft.com/office/drawing/2014/main" val="905450934"/>
                    </a:ext>
                  </a:extLst>
                </a:gridCol>
              </a:tblGrid>
              <a:tr h="1269011">
                <a:tc>
                  <a:txBody>
                    <a:bodyPr/>
                    <a:lstStyle/>
                    <a:p>
                      <a:pPr marL="0" marR="0" indent="0" algn="ctr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มาตรการที่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  <a:p>
                      <a:pPr marL="0" marR="0" indent="0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u="sng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การสื่อสารความรู้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เรื่องการมารับบริการกัญชาทางการแพทย์ที่ถูกต้องเหมาะสมแก่ประชาชน</a:t>
                      </a:r>
                      <a:r>
                        <a:rPr lang="th-TH" sz="1600" b="1" kern="1200" baseline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และบุคลากรสาธารณสุข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71442" marR="71442" marT="35721" marB="35721"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มาตรการที่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2</a:t>
                      </a:r>
                    </a:p>
                    <a:p>
                      <a:pPr algn="thaiDist"/>
                      <a:r>
                        <a:rPr lang="th-TH" sz="1600" b="1" u="sng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การเตรียมความพร้อมของหน่วยบริการ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ในการให้บริการการใช้กัญชาทางการแพทย์อย่างปลอดภัย</a:t>
                      </a:r>
                    </a:p>
                  </a:txBody>
                  <a:tcPr marL="71442" marR="71442" marT="35721" marB="35721"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มาตรการที่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3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u="sng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การพัฒนาระบบการจัดเก็บข้อมูล การกำกับ</a:t>
                      </a:r>
                      <a:r>
                        <a:rPr lang="th-TH" sz="1600" b="1" u="none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u="sng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ติดตาม</a:t>
                      </a:r>
                      <a:r>
                        <a:rPr lang="th-TH" sz="1600" b="1" u="none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การให้บริการกัญชาทางการแพทย์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+mn-ea"/>
                        <a:cs typeface="TH Sarabun New" panose="020B0500040200020003" pitchFamily="34" charset="-34"/>
                      </a:endParaRPr>
                    </a:p>
                  </a:txBody>
                  <a:tcPr marL="71442" marR="71442" marT="35721" marB="35721"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698260"/>
                  </a:ext>
                </a:extLst>
              </a:tr>
            </a:tbl>
          </a:graphicData>
        </a:graphic>
      </p:graphicFrame>
      <p:graphicFrame>
        <p:nvGraphicFramePr>
          <p:cNvPr id="18" name="Table 23">
            <a:extLst>
              <a:ext uri="{FF2B5EF4-FFF2-40B4-BE49-F238E27FC236}">
                <a16:creationId xmlns:a16="http://schemas.microsoft.com/office/drawing/2014/main" id="{D92D9E2A-799A-4549-8F71-724495D1D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698475"/>
              </p:ext>
            </p:extLst>
          </p:nvPr>
        </p:nvGraphicFramePr>
        <p:xfrm>
          <a:off x="826563" y="2867062"/>
          <a:ext cx="8283741" cy="1641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2194">
                  <a:extLst>
                    <a:ext uri="{9D8B030D-6E8A-4147-A177-3AD203B41FA5}">
                      <a16:colId xmlns:a16="http://schemas.microsoft.com/office/drawing/2014/main" val="1150039330"/>
                    </a:ext>
                  </a:extLst>
                </a:gridCol>
                <a:gridCol w="2852530">
                  <a:extLst>
                    <a:ext uri="{9D8B030D-6E8A-4147-A177-3AD203B41FA5}">
                      <a16:colId xmlns:a16="http://schemas.microsoft.com/office/drawing/2014/main" val="35520750"/>
                    </a:ext>
                  </a:extLst>
                </a:gridCol>
                <a:gridCol w="2789017">
                  <a:extLst>
                    <a:ext uri="{9D8B030D-6E8A-4147-A177-3AD203B41FA5}">
                      <a16:colId xmlns:a16="http://schemas.microsoft.com/office/drawing/2014/main" val="905450934"/>
                    </a:ext>
                  </a:extLst>
                </a:gridCol>
              </a:tblGrid>
              <a:tr h="1641193">
                <a:tc>
                  <a:txBody>
                    <a:bodyPr/>
                    <a:lstStyle/>
                    <a:p>
                      <a:pPr marL="228600" marR="0" indent="-228600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u="sng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สนับสนุนสื่อชุดความรู้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แบบที่ง่ายแก่ความเข้าใจ เข้าถึง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อย่างถูกต้องของประชาชน </a:t>
                      </a:r>
                    </a:p>
                    <a:p>
                      <a:pPr marL="228600" marR="0" indent="-228600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จัดตั้ง</a:t>
                      </a:r>
                      <a:r>
                        <a:rPr lang="th-TH" sz="1600" b="1" u="sng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ศูนย์ให้คำปรึกษาด้านกัญชาทางการแพทย์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ณ สสจ. และ รพ. ทุกแห่ง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pPr marL="228600" marR="0" indent="-228600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strike="sng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อบรมการใช้กัญชาทางการแพทย์ให้แก่เจ้าหน้าที่ รพ.สต., อสม.</a:t>
                      </a:r>
                      <a:endParaRPr lang="en-US" sz="1600" b="1" strike="sng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71442" marR="71442" marT="35721" marB="3572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+mj-lt"/>
                        <a:buAutoNum type="arabicPeriod"/>
                      </a:pPr>
                      <a:r>
                        <a:rPr lang="th-TH" sz="1600" b="1" u="sng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แต่งตั้งคณะกรรมการ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พัฒนาระบบบริการเพื่อการใช้กัญชาทางการแพทย์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ระดับจังหวัด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+mj-lt"/>
                        <a:buAutoNum type="arabicPeriod"/>
                      </a:pPr>
                      <a:r>
                        <a:rPr lang="th-TH" sz="1600" b="1" u="sng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พัฒนาแนวทาง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ในการให้บริการคลินิกกัญชาทางการแพทย์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+mj-lt"/>
                        <a:buAutoNum type="arabicPeriod"/>
                      </a:pPr>
                      <a:r>
                        <a:rPr lang="th-TH" sz="1600" b="1" u="sng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จัดทำระบบส่งต่อผู้ป่วย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มาขอรับบริการและผลข้างเคียง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71442" marR="71442" marT="35721" marB="3572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1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. มี</a:t>
                      </a:r>
                      <a:r>
                        <a:rPr lang="th-TH" sz="1600" b="1" u="sng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ระบบจัดเก็บข้อมูลการใช้กัญชาทางการแพทย์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 เพื่อสามารถประเมินวิเคราะห์ และวางแผนการให้บริการที่เหมาะสม</a:t>
                      </a:r>
                    </a:p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2.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ติดตามผู้ได้รับ</a:t>
                      </a:r>
                      <a:r>
                        <a:rPr lang="th-TH" sz="1600" b="1" u="none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บริการ ผลข้างเคียง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ตามแนวทางที่กำหนดไว้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3. KM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, Best Practice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71442" marR="71442" marT="35721" marB="3572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698260"/>
                  </a:ext>
                </a:extLst>
              </a:tr>
            </a:tbl>
          </a:graphicData>
        </a:graphic>
      </p:graphicFrame>
      <p:graphicFrame>
        <p:nvGraphicFramePr>
          <p:cNvPr id="19" name="Table 23">
            <a:extLst>
              <a:ext uri="{FF2B5EF4-FFF2-40B4-BE49-F238E27FC236}">
                <a16:creationId xmlns:a16="http://schemas.microsoft.com/office/drawing/2014/main" id="{87CE70FC-9D88-426E-99BD-BA7FBA4BB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792548"/>
              </p:ext>
            </p:extLst>
          </p:nvPr>
        </p:nvGraphicFramePr>
        <p:xfrm>
          <a:off x="826563" y="4520859"/>
          <a:ext cx="8274875" cy="2235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6533">
                  <a:extLst>
                    <a:ext uri="{9D8B030D-6E8A-4147-A177-3AD203B41FA5}">
                      <a16:colId xmlns:a16="http://schemas.microsoft.com/office/drawing/2014/main" val="1150039330"/>
                    </a:ext>
                  </a:extLst>
                </a:gridCol>
                <a:gridCol w="1928191">
                  <a:extLst>
                    <a:ext uri="{9D8B030D-6E8A-4147-A177-3AD203B41FA5}">
                      <a16:colId xmlns:a16="http://schemas.microsoft.com/office/drawing/2014/main" val="35520750"/>
                    </a:ext>
                  </a:extLst>
                </a:gridCol>
                <a:gridCol w="1272209">
                  <a:extLst>
                    <a:ext uri="{9D8B030D-6E8A-4147-A177-3AD203B41FA5}">
                      <a16:colId xmlns:a16="http://schemas.microsoft.com/office/drawing/2014/main" val="905450934"/>
                    </a:ext>
                  </a:extLst>
                </a:gridCol>
                <a:gridCol w="1507942">
                  <a:extLst>
                    <a:ext uri="{9D8B030D-6E8A-4147-A177-3AD203B41FA5}">
                      <a16:colId xmlns:a16="http://schemas.microsoft.com/office/drawing/2014/main" val="2588709083"/>
                    </a:ext>
                  </a:extLst>
                </a:gridCol>
              </a:tblGrid>
              <a:tr h="136185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ไตรมาส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1</a:t>
                      </a:r>
                    </a:p>
                    <a:p>
                      <a:pPr marL="174625" marR="0" lvl="0" indent="-174625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มีการแต่งตั้งคณะกรรมการพัฒนาระบบบริการเพื่อการใช้กัญชาทางการแพทย์ และประชุมกรรมการฯ</a:t>
                      </a:r>
                    </a:p>
                    <a:p>
                      <a:pPr marL="174625" marR="0" lvl="0" indent="-174625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มีการจัดตั้งศูนย์ให้คำปรึกษาด้านกัญชาทางการแพทย์ ณ สสจ.</a:t>
                      </a:r>
                    </a:p>
                    <a:p>
                      <a:pPr marL="174625" marR="0" lvl="0" indent="-174625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มีการจัดตั้งคลินิกการให้บริการกัญชาทางการแพทย์แผนปัจจุบันผสมผสานแพทย์แผนไทย ใน รพ.หนองบัวลำภู</a:t>
                      </a:r>
                    </a:p>
                    <a:p>
                      <a:pPr marL="171450" marR="0" lvl="0" indent="-171450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TH SarabunPSK" panose="020B0500040200020003" pitchFamily="34" charset="-34"/>
                        <a:buChar char="–"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มีแนวทางในการให้บริการคลินิกกัญชาทางการแพทย์</a:t>
                      </a:r>
                    </a:p>
                    <a:p>
                      <a:pPr marL="171450" marR="0" lvl="0" indent="-171450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TH SarabunPSK" panose="020B0500040200020003" pitchFamily="34" charset="-34"/>
                        <a:buChar char="–"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มีระบบส่งต่อผู้ป่วยที่มาขอรับบริการ</a:t>
                      </a:r>
                    </a:p>
                    <a:p>
                      <a:pPr marL="171450" marR="0" lvl="0" indent="-171450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TH SarabunPSK" panose="020B0500040200020003" pitchFamily="34" charset="-34"/>
                        <a:buChar char="–"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มีระบบจัดเก็บข้อมูลผู้ป่วยที่ใช้กัญชาทางการแพทย์ และมีการรายงานผลข้างเคียงจากการใช้กัญชา</a:t>
                      </a:r>
                    </a:p>
                  </a:txBody>
                  <a:tcPr marL="71442" marR="71442" marT="35721" marB="35721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ไตรมาส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2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pPr marL="171450" marR="0" lvl="0" indent="-171450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TH SarabunPSK" panose="020B0500040200020003" pitchFamily="34" charset="-34"/>
                        <a:buChar char="–"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มีการจัดตั้งศูนย์ให้คำปรึกษาด้านกัญชาทางการแพทย์ใน รพช.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2 </a:t>
                      </a: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แห่ง</a:t>
                      </a:r>
                    </a:p>
                    <a:p>
                      <a:pPr marL="171450" marR="0" lvl="0" indent="-171450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TH SarabunPSK" panose="020B0500040200020003" pitchFamily="34" charset="-34"/>
                        <a:buChar char="–"/>
                        <a:tabLst/>
                        <a:defRPr/>
                      </a:pPr>
                      <a:r>
                        <a:rPr lang="th-TH" sz="1400" b="1" strike="sng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อบรมการใช้กัญชาทางการแพทย์ สำหรับ รพ.สต. อสม. </a:t>
                      </a:r>
                    </a:p>
                    <a:p>
                      <a:pPr marL="171450" marR="0" lvl="0" indent="-171450" algn="thaiDist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TH SarabunPSK" panose="020B0500040200020003" pitchFamily="34" charset="-34"/>
                        <a:buChar char="–"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มีสื่อชุดความรู้สนับสนุนการดำเนินงานภายในจังหวัด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71442" marR="71442" marT="35721" marB="35721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ไตรมาส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3</a:t>
                      </a:r>
                    </a:p>
                    <a:p>
                      <a:pPr marL="0" marR="0" indent="0" algn="l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-</a:t>
                      </a:r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1400" b="1" kern="1200" baseline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มีการจัดตั้งศูนย์ให้คำปรึกษาด้านกัญชาทางการแพทย์ ณ สสจ. และ รพช. </a:t>
                      </a:r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5 </a:t>
                      </a:r>
                      <a:r>
                        <a:rPr lang="th-TH" sz="1400" b="1" kern="1200" baseline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แห่ง</a:t>
                      </a:r>
                    </a:p>
                  </a:txBody>
                  <a:tcPr marL="71442" marR="71442" marT="35721" marB="35721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ไตรมาส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4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pPr marL="0" marR="0" indent="0" algn="l" defTabSz="9450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- </a:t>
                      </a: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มีการจัดกิจกรรมแลกเปลี่ยนเรียนรู้ หรือเวทีในการนำเสนอผลงานที่เกี่ยวข้องกับการใช้กัญชาทางการแพทย์</a:t>
                      </a:r>
                      <a:endParaRPr lang="en-US" sz="1400" b="1" kern="1200" baseline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+mn-ea"/>
                        <a:cs typeface="TH Sarabun New" panose="020B0500040200020003" pitchFamily="34" charset="-34"/>
                      </a:endParaRPr>
                    </a:p>
                  </a:txBody>
                  <a:tcPr marL="71442" marR="71442" marT="35721" marB="35721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698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01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A90BBC2-EE29-48E1-BD01-45A720D0E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305764"/>
              </p:ext>
            </p:extLst>
          </p:nvPr>
        </p:nvGraphicFramePr>
        <p:xfrm>
          <a:off x="240144" y="562698"/>
          <a:ext cx="8682182" cy="61613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76945">
                  <a:extLst>
                    <a:ext uri="{9D8B030D-6E8A-4147-A177-3AD203B41FA5}">
                      <a16:colId xmlns:a16="http://schemas.microsoft.com/office/drawing/2014/main" val="2153230574"/>
                    </a:ext>
                  </a:extLst>
                </a:gridCol>
                <a:gridCol w="6105237">
                  <a:extLst>
                    <a:ext uri="{9D8B030D-6E8A-4147-A177-3AD203B41FA5}">
                      <a16:colId xmlns:a16="http://schemas.microsoft.com/office/drawing/2014/main" val="1534470602"/>
                    </a:ext>
                  </a:extLst>
                </a:gridCol>
              </a:tblGrid>
              <a:tr h="983026"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กิจกรรมที่จะให้บริการ (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Service Delivery)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บริการตอบคำถามที่เกี่ยวข้องกับกัญชา (ผู้รับบริการ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ประชาชน, หน่วยงานภายใน-ภายนอก)</a:t>
                      </a:r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ระบบจัดเก็บข้อมูลผู้ป่วยที่ใช้กัญชาทางการแพทย์ จ.หนองบัวลำภู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ระบบส่งต่อผู้ป่วยที่มาขอรับบริการ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เฉพาะ รพ.)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รวบรวม สรุป รายงานความไม่ปลอดภัยจากการใช้กัญชา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758859"/>
                  </a:ext>
                </a:extLst>
              </a:tr>
              <a:tr h="536196"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การพัฒนาบุคลากร (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Health Workforce)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เจ้าหน้าที่ประจำ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OSSC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 คน (+ การพัฒนาองค์ความรู้ของเจ้าหน้าที่ประจำศูนย์)</a:t>
                      </a:r>
                    </a:p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ผู้รับผิดชอบ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service plan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การใช้กัญชาทางการแพทย์ 1 คน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019468"/>
                  </a:ext>
                </a:extLst>
              </a:tr>
              <a:tr h="2100102"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ระบบข้อมูลสารสนเทศ (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ช่องทางในการเข้าถึงการรับบริการ 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walk-in, website, Line@,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โทรศัพท์),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FAQ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บัญชีเอกสารอ้างอิง, แหล่งสืบค้นข้อมูลที่น่าเชื่อถือ,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Line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กลุ่มวัตถุเสพติด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ทะเบียนข้อมูลผู้มาขอรับบริการ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ข้อมูลบัญชียากัญชา เชื่อมโยงระดับเขต/ ประเทศ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ข้อมูลเจ้าหน้าที่ในจังหวัด ที่ผ่านการอบรม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ข้อมูลผู้ป่วย/ผู้รับบริการที่ได้รับการคัดกรอง เพื่อส่งต่อ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เฉพาะ รพ.)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ทะเบียนการส่งต่อผู้ป่วยไปยังโรงพยาบาล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เฉพาะ รพ.)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ข้อมูลความไม่ปลอดภัยจากการใช้กัญชา จ.หนองบัวลำภู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สื่อออนไลน์ สำหรับประชาชน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597171"/>
                  </a:ext>
                </a:extLst>
              </a:tr>
              <a:tr h="983026"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ยา เวชภัณฑ์ และอุปกรณ์</a:t>
                      </a:r>
                      <a:r>
                        <a:rPr lang="th-TH" sz="16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ต่างๆ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Drugs &amp; </a:t>
                      </a:r>
                      <a:r>
                        <a:rPr lang="en-US" sz="16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Equipments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คู่มือการตรวจสถานที่ปลูก/ ผลิต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แบบคัดกรองผู้ป่วย/ผู้รับบริการ เพื่อส่งต่อ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เฉพาะ รพ.)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แบบรายงานความไม่ปลอดภัยจากการใช้กัญชา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สื่อให้ความรู้สำหรับจัดนิทรรศการ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880594"/>
                  </a:ext>
                </a:extLst>
              </a:tr>
              <a:tr h="536196"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5.งบประมาณ ในการดำเนินการ (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Financing)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เจ้าหน้าที่ประจำ 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OSSC: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 อย.</a:t>
                      </a:r>
                    </a:p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สื่อ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งบดำเนินงาน สสจ.หนองบัวลำภู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937396"/>
                  </a:ext>
                </a:extLst>
              </a:tr>
              <a:tr h="583536"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นโยบาย/กลยุทธ์หลักในการดำเนินการ (</a:t>
                      </a: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Governance)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คณะกรรมการพัฒนาระบบบริการเพื่อการใช้กัญชาทางการแพทย์ 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5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กำหนดโครงสร้าง กิจกรรมการให้บริการ ของศูนย์ให้คำปรึกษาด้านกัญชาทางการแพทย์ ในงาน </a:t>
                      </a:r>
                      <a:r>
                        <a:rPr lang="en-US" sz="15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DIS</a:t>
                      </a:r>
                      <a:r>
                        <a:rPr lang="th-TH" sz="15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รพ.</a:t>
                      </a:r>
                      <a:endParaRPr lang="en-US"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44235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96C4D48-FBC2-4BDC-AFD7-DEE06BB8F824}"/>
              </a:ext>
            </a:extLst>
          </p:cNvPr>
          <p:cNvSpPr/>
          <p:nvPr/>
        </p:nvSpPr>
        <p:spPr>
          <a:xfrm>
            <a:off x="221674" y="101033"/>
            <a:ext cx="8682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ศูนย์ให้คำปรึกษาด้านกัญชาทางการแพทย์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 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3922469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6C4D48-FBC2-4BDC-AFD7-DEE06BB8F824}"/>
              </a:ext>
            </a:extLst>
          </p:cNvPr>
          <p:cNvSpPr/>
          <p:nvPr/>
        </p:nvSpPr>
        <p:spPr>
          <a:xfrm>
            <a:off x="237714" y="198313"/>
            <a:ext cx="8682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Timeline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การดำเนินงาน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2563</a:t>
            </a:r>
          </a:p>
        </p:txBody>
      </p:sp>
      <p:grpSp>
        <p:nvGrpSpPr>
          <p:cNvPr id="82" name="Group 2">
            <a:extLst>
              <a:ext uri="{FF2B5EF4-FFF2-40B4-BE49-F238E27FC236}">
                <a16:creationId xmlns:a16="http://schemas.microsoft.com/office/drawing/2014/main" id="{4D329101-4640-45D5-A0BE-2E673723A80A}"/>
              </a:ext>
            </a:extLst>
          </p:cNvPr>
          <p:cNvGrpSpPr>
            <a:grpSpLocks/>
          </p:cNvGrpSpPr>
          <p:nvPr/>
        </p:nvGrpSpPr>
        <p:grpSpPr bwMode="auto">
          <a:xfrm>
            <a:off x="230910" y="3596381"/>
            <a:ext cx="8658351" cy="380310"/>
            <a:chOff x="-493069" y="1073"/>
            <a:chExt cx="18601953" cy="817079"/>
          </a:xfrm>
        </p:grpSpPr>
        <p:grpSp>
          <p:nvGrpSpPr>
            <p:cNvPr id="123" name="Group 3">
              <a:extLst>
                <a:ext uri="{FF2B5EF4-FFF2-40B4-BE49-F238E27FC236}">
                  <a16:creationId xmlns:a16="http://schemas.microsoft.com/office/drawing/2014/main" id="{86ED988E-4DE7-44F5-816A-5A715C8A9F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93069" y="1075"/>
              <a:ext cx="2186525" cy="817076"/>
              <a:chOff x="-493069" y="1072"/>
              <a:chExt cx="2186525" cy="817076"/>
            </a:xfrm>
          </p:grpSpPr>
          <p:sp>
            <p:nvSpPr>
              <p:cNvPr id="151" name="AutoShape 4">
                <a:extLst>
                  <a:ext uri="{FF2B5EF4-FFF2-40B4-BE49-F238E27FC236}">
                    <a16:creationId xmlns:a16="http://schemas.microsoft.com/office/drawing/2014/main" id="{D8A0CDAA-ED42-4F2B-9AE6-02F64B795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3069" y="1072"/>
                <a:ext cx="2186525" cy="817076"/>
              </a:xfrm>
              <a:custGeom>
                <a:avLst/>
                <a:gdLst>
                  <a:gd name="T0" fmla="*/ 846153 w 21424"/>
                  <a:gd name="T1" fmla="*/ 408755 h 21600"/>
                  <a:gd name="T2" fmla="*/ 846153 w 21424"/>
                  <a:gd name="T3" fmla="*/ 408755 h 21600"/>
                  <a:gd name="T4" fmla="*/ 846153 w 21424"/>
                  <a:gd name="T5" fmla="*/ 408755 h 21600"/>
                  <a:gd name="T6" fmla="*/ 846153 w 21424"/>
                  <a:gd name="T7" fmla="*/ 408755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424" h="21600">
                    <a:moveTo>
                      <a:pt x="21424" y="0"/>
                    </a:moveTo>
                    <a:lnTo>
                      <a:pt x="21424" y="21600"/>
                    </a:lnTo>
                    <a:lnTo>
                      <a:pt x="4789" y="21600"/>
                    </a:lnTo>
                    <a:cubicBezTo>
                      <a:pt x="1949" y="21103"/>
                      <a:pt x="-176" y="15952"/>
                      <a:pt x="11" y="10020"/>
                    </a:cubicBezTo>
                    <a:cubicBezTo>
                      <a:pt x="181" y="4662"/>
                      <a:pt x="2221" y="389"/>
                      <a:pt x="4789" y="16"/>
                    </a:cubicBezTo>
                    <a:lnTo>
                      <a:pt x="21424" y="0"/>
                    </a:lnTo>
                    <a:close/>
                  </a:path>
                </a:pathLst>
              </a:custGeom>
              <a:solidFill>
                <a:srgbClr val="ABD2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>
                  <a:defRPr/>
                </a:pPr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2" name="Rectangle 5">
                <a:extLst>
                  <a:ext uri="{FF2B5EF4-FFF2-40B4-BE49-F238E27FC236}">
                    <a16:creationId xmlns:a16="http://schemas.microsoft.com/office/drawing/2014/main" id="{03B07AD4-5D25-420E-A459-473DE18A9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7450" y="106793"/>
                <a:ext cx="1854288" cy="619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ctr" eaLnBrk="1">
                  <a:defRPr/>
                </a:pPr>
                <a:r>
                  <a:rPr lang="th-TH" altLang="x-none" sz="1875" b="1" dirty="0" err="1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ตค</a:t>
                </a:r>
                <a:r>
                  <a:rPr lang="th-TH" altLang="x-none" sz="1875" b="1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-</a:t>
                </a:r>
                <a:r>
                  <a:rPr lang="th-TH" altLang="x-none" sz="1875" b="1" dirty="0" err="1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พย</a:t>
                </a:r>
                <a:r>
                  <a:rPr lang="th-TH" altLang="x-none" sz="1875" b="1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.62</a:t>
                </a:r>
                <a:endParaRPr lang="x-none" altLang="x-none" sz="1875" b="1" dirty="0">
                  <a:solidFill>
                    <a:srgbClr val="FFFFFF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endParaRPr>
              </a:p>
            </p:txBody>
          </p:sp>
        </p:grpSp>
        <p:grpSp>
          <p:nvGrpSpPr>
            <p:cNvPr id="124" name="Group 6">
              <a:extLst>
                <a:ext uri="{FF2B5EF4-FFF2-40B4-BE49-F238E27FC236}">
                  <a16:creationId xmlns:a16="http://schemas.microsoft.com/office/drawing/2014/main" id="{44C08BBC-1869-4E01-AEC2-1F1A2BD775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7546" y="1075"/>
              <a:ext cx="1693411" cy="817077"/>
              <a:chOff x="-1443" y="1075"/>
              <a:chExt cx="1693410" cy="817077"/>
            </a:xfrm>
          </p:grpSpPr>
          <p:sp>
            <p:nvSpPr>
              <p:cNvPr id="149" name="Rectangle 7">
                <a:extLst>
                  <a:ext uri="{FF2B5EF4-FFF2-40B4-BE49-F238E27FC236}">
                    <a16:creationId xmlns:a16="http://schemas.microsoft.com/office/drawing/2014/main" id="{A9BF8661-C265-41DE-9458-2CC86460B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" y="1075"/>
                <a:ext cx="1691296" cy="817077"/>
              </a:xfrm>
              <a:prstGeom prst="rect">
                <a:avLst/>
              </a:prstGeom>
              <a:solidFill>
                <a:srgbClr val="5DBE7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>
                <a:lvl1pPr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>
                  <a:defRPr/>
                </a:pPr>
                <a:endParaRPr lang="en-US" altLang="en-US" sz="2400">
                  <a:solidFill>
                    <a:srgbClr val="FFFF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  <a:sym typeface="Helvetica Light" charset="0"/>
                </a:endParaRPr>
              </a:p>
            </p:txBody>
          </p:sp>
          <p:sp>
            <p:nvSpPr>
              <p:cNvPr id="150" name="Rectangle 8">
                <a:extLst>
                  <a:ext uri="{FF2B5EF4-FFF2-40B4-BE49-F238E27FC236}">
                    <a16:creationId xmlns:a16="http://schemas.microsoft.com/office/drawing/2014/main" id="{E8A8FB0D-C474-4FDF-8A97-8DDA75B0A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43" y="119498"/>
                <a:ext cx="1670127" cy="6199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ctr" eaLnBrk="1">
                  <a:defRPr/>
                </a:pPr>
                <a:r>
                  <a:rPr lang="th-TH" altLang="x-none" sz="1875" b="1" dirty="0" err="1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ธค</a:t>
                </a:r>
                <a:r>
                  <a:rPr lang="th-TH" altLang="x-none" sz="1875" b="1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.62</a:t>
                </a:r>
                <a:endParaRPr lang="x-none" altLang="x-none" sz="1875" b="1" dirty="0">
                  <a:solidFill>
                    <a:srgbClr val="FFFFFF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endParaRPr>
              </a:p>
            </p:txBody>
          </p:sp>
        </p:grpSp>
        <p:grpSp>
          <p:nvGrpSpPr>
            <p:cNvPr id="125" name="Group 9">
              <a:extLst>
                <a:ext uri="{FF2B5EF4-FFF2-40B4-BE49-F238E27FC236}">
                  <a16:creationId xmlns:a16="http://schemas.microsoft.com/office/drawing/2014/main" id="{D00F3C7C-19DF-48AA-A113-71DEC97AA4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1394" y="1075"/>
              <a:ext cx="1689179" cy="817077"/>
              <a:chOff x="3226" y="1074"/>
              <a:chExt cx="1689179" cy="817076"/>
            </a:xfrm>
          </p:grpSpPr>
          <p:sp>
            <p:nvSpPr>
              <p:cNvPr id="147" name="Rectangle 10">
                <a:extLst>
                  <a:ext uri="{FF2B5EF4-FFF2-40B4-BE49-F238E27FC236}">
                    <a16:creationId xmlns:a16="http://schemas.microsoft.com/office/drawing/2014/main" id="{86544AC9-08C3-4336-99B1-FE5AEE6F7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2" y="1074"/>
                <a:ext cx="1687063" cy="817076"/>
              </a:xfrm>
              <a:prstGeom prst="rect">
                <a:avLst/>
              </a:prstGeom>
              <a:solidFill>
                <a:srgbClr val="3CBC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>
                <a:lvl1pPr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>
                  <a:defRPr/>
                </a:pPr>
                <a:endParaRPr lang="en-US" altLang="en-US" sz="2400">
                  <a:solidFill>
                    <a:srgbClr val="FFFF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  <a:sym typeface="Helvetica Light" charset="0"/>
                </a:endParaRPr>
              </a:p>
            </p:txBody>
          </p:sp>
          <p:sp>
            <p:nvSpPr>
              <p:cNvPr id="148" name="Rectangle 11">
                <a:extLst>
                  <a:ext uri="{FF2B5EF4-FFF2-40B4-BE49-F238E27FC236}">
                    <a16:creationId xmlns:a16="http://schemas.microsoft.com/office/drawing/2014/main" id="{5809C57A-5CCC-4184-A701-5C3AECFB2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6" y="119495"/>
                <a:ext cx="1665892" cy="619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ctr" eaLnBrk="1">
                  <a:defRPr/>
                </a:pPr>
                <a:r>
                  <a:rPr lang="th-TH" altLang="x-none" sz="1875" b="1" dirty="0" err="1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มค</a:t>
                </a:r>
                <a:r>
                  <a:rPr lang="th-TH" altLang="x-none" sz="1875" b="1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.63</a:t>
                </a:r>
                <a:endParaRPr lang="x-none" altLang="x-none" sz="1875" b="1" dirty="0">
                  <a:solidFill>
                    <a:srgbClr val="FFFFFF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endParaRPr>
              </a:p>
            </p:txBody>
          </p:sp>
        </p:grpSp>
        <p:grpSp>
          <p:nvGrpSpPr>
            <p:cNvPr id="126" name="Group 12">
              <a:extLst>
                <a:ext uri="{FF2B5EF4-FFF2-40B4-BE49-F238E27FC236}">
                  <a16:creationId xmlns:a16="http://schemas.microsoft.com/office/drawing/2014/main" id="{88E9C10B-707A-42F0-802D-379CA9A0C8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6778" y="1075"/>
              <a:ext cx="1695529" cy="817077"/>
              <a:chOff x="-568" y="1075"/>
              <a:chExt cx="1695529" cy="817076"/>
            </a:xfrm>
          </p:grpSpPr>
          <p:sp>
            <p:nvSpPr>
              <p:cNvPr id="145" name="Rectangle 13">
                <a:extLst>
                  <a:ext uri="{FF2B5EF4-FFF2-40B4-BE49-F238E27FC236}">
                    <a16:creationId xmlns:a16="http://schemas.microsoft.com/office/drawing/2014/main" id="{F1932B49-2495-4619-84E3-EC141E6CE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8" y="1075"/>
                <a:ext cx="1693413" cy="817076"/>
              </a:xfrm>
              <a:prstGeom prst="rect">
                <a:avLst/>
              </a:prstGeom>
              <a:solidFill>
                <a:srgbClr val="26A6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>
                <a:lvl1pPr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>
                  <a:defRPr/>
                </a:pPr>
                <a:endParaRPr lang="en-US" altLang="en-US" sz="2400">
                  <a:solidFill>
                    <a:srgbClr val="FFFF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  <a:sym typeface="Helvetica Light" charset="0"/>
                </a:endParaRPr>
              </a:p>
            </p:txBody>
          </p:sp>
          <p:sp>
            <p:nvSpPr>
              <p:cNvPr id="146" name="Rectangle 14">
                <a:extLst>
                  <a:ext uri="{FF2B5EF4-FFF2-40B4-BE49-F238E27FC236}">
                    <a16:creationId xmlns:a16="http://schemas.microsoft.com/office/drawing/2014/main" id="{953F0E71-6100-4418-88BA-B2EAA18AB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8" y="119496"/>
                <a:ext cx="1672249" cy="619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ctr" eaLnBrk="1">
                  <a:defRPr/>
                </a:pPr>
                <a:r>
                  <a:rPr lang="th-TH" altLang="x-none" sz="1875" b="1" dirty="0" err="1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กพ</a:t>
                </a:r>
                <a:r>
                  <a:rPr lang="th-TH" altLang="x-none" sz="1875" b="1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.63</a:t>
                </a:r>
                <a:endParaRPr lang="x-none" altLang="x-none" sz="1875" b="1" dirty="0">
                  <a:solidFill>
                    <a:srgbClr val="FFFFFF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endParaRPr>
              </a:p>
            </p:txBody>
          </p:sp>
        </p:grpSp>
        <p:grpSp>
          <p:nvGrpSpPr>
            <p:cNvPr id="127" name="Group 15">
              <a:extLst>
                <a:ext uri="{FF2B5EF4-FFF2-40B4-BE49-F238E27FC236}">
                  <a16:creationId xmlns:a16="http://schemas.microsoft.com/office/drawing/2014/main" id="{165FE8D8-3C2F-4ABE-B238-86E2829234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0630" y="1075"/>
              <a:ext cx="1689177" cy="817077"/>
              <a:chOff x="4106" y="1073"/>
              <a:chExt cx="1689176" cy="817076"/>
            </a:xfrm>
          </p:grpSpPr>
          <p:sp>
            <p:nvSpPr>
              <p:cNvPr id="143" name="Rectangle 16">
                <a:extLst>
                  <a:ext uri="{FF2B5EF4-FFF2-40B4-BE49-F238E27FC236}">
                    <a16:creationId xmlns:a16="http://schemas.microsoft.com/office/drawing/2014/main" id="{CBC8DD62-1E36-4A88-A5DB-125ABAE01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0" y="1073"/>
                <a:ext cx="1687062" cy="817076"/>
              </a:xfrm>
              <a:prstGeom prst="rect">
                <a:avLst/>
              </a:prstGeom>
              <a:solidFill>
                <a:srgbClr val="2198D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>
                <a:lvl1pPr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>
                  <a:defRPr/>
                </a:pPr>
                <a:endParaRPr lang="en-US" altLang="en-US" sz="2400">
                  <a:solidFill>
                    <a:srgbClr val="FFFF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  <a:sym typeface="Helvetica Light" charset="0"/>
                </a:endParaRPr>
              </a:p>
            </p:txBody>
          </p:sp>
          <p:sp>
            <p:nvSpPr>
              <p:cNvPr id="144" name="Rectangle 17">
                <a:extLst>
                  <a:ext uri="{FF2B5EF4-FFF2-40B4-BE49-F238E27FC236}">
                    <a16:creationId xmlns:a16="http://schemas.microsoft.com/office/drawing/2014/main" id="{2491C7B3-321D-4232-9F1F-8E0A88342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6" y="119494"/>
                <a:ext cx="1665891" cy="619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ctr" eaLnBrk="1">
                  <a:defRPr/>
                </a:pPr>
                <a:r>
                  <a:rPr lang="th-TH" altLang="x-none" sz="1875" b="1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มีค.63</a:t>
                </a:r>
                <a:endParaRPr lang="x-none" altLang="x-none" sz="1875" b="1" dirty="0">
                  <a:solidFill>
                    <a:srgbClr val="FFFFFF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endParaRPr>
              </a:p>
            </p:txBody>
          </p:sp>
        </p:grpSp>
        <p:grpSp>
          <p:nvGrpSpPr>
            <p:cNvPr id="128" name="Group 18">
              <a:extLst>
                <a:ext uri="{FF2B5EF4-FFF2-40B4-BE49-F238E27FC236}">
                  <a16:creationId xmlns:a16="http://schemas.microsoft.com/office/drawing/2014/main" id="{4648CBFE-BD10-4FF6-B59A-C36DCF88DF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46010" y="1075"/>
              <a:ext cx="1691295" cy="817077"/>
              <a:chOff x="307" y="1074"/>
              <a:chExt cx="1691295" cy="817076"/>
            </a:xfrm>
          </p:grpSpPr>
          <p:sp>
            <p:nvSpPr>
              <p:cNvPr id="141" name="Rectangle 19">
                <a:extLst>
                  <a:ext uri="{FF2B5EF4-FFF2-40B4-BE49-F238E27FC236}">
                    <a16:creationId xmlns:a16="http://schemas.microsoft.com/office/drawing/2014/main" id="{A3EBB890-6EAF-46C1-A85C-0EB8C3F5A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1074"/>
                <a:ext cx="1689179" cy="817076"/>
              </a:xfrm>
              <a:prstGeom prst="rect">
                <a:avLst/>
              </a:prstGeom>
              <a:solidFill>
                <a:srgbClr val="2198D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>
                <a:lvl1pPr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>
                  <a:defRPr/>
                </a:pPr>
                <a:endParaRPr lang="en-US" altLang="en-US" sz="2400">
                  <a:solidFill>
                    <a:srgbClr val="FFFF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  <a:sym typeface="Helvetica Light" charset="0"/>
                </a:endParaRPr>
              </a:p>
            </p:txBody>
          </p:sp>
          <p:sp>
            <p:nvSpPr>
              <p:cNvPr id="142" name="Rectangle 20">
                <a:extLst>
                  <a:ext uri="{FF2B5EF4-FFF2-40B4-BE49-F238E27FC236}">
                    <a16:creationId xmlns:a16="http://schemas.microsoft.com/office/drawing/2014/main" id="{7A6714C0-9447-45F1-ACE4-605C26E19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" y="119495"/>
                <a:ext cx="1668010" cy="619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ctr" eaLnBrk="1">
                  <a:defRPr/>
                </a:pPr>
                <a:r>
                  <a:rPr lang="th-TH" altLang="x-none" sz="1875" b="1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เมย.63</a:t>
                </a:r>
                <a:endParaRPr lang="x-none" altLang="x-none" sz="1875" b="1" dirty="0">
                  <a:solidFill>
                    <a:srgbClr val="FFFFFF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endParaRPr>
              </a:p>
            </p:txBody>
          </p:sp>
        </p:grpSp>
        <p:grpSp>
          <p:nvGrpSpPr>
            <p:cNvPr id="129" name="Group 21">
              <a:extLst>
                <a:ext uri="{FF2B5EF4-FFF2-40B4-BE49-F238E27FC236}">
                  <a16:creationId xmlns:a16="http://schemas.microsoft.com/office/drawing/2014/main" id="{C5CAEE1F-43F4-4A00-BD63-653146A545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5628" y="1075"/>
              <a:ext cx="1695529" cy="817077"/>
              <a:chOff x="746" y="1075"/>
              <a:chExt cx="1695529" cy="817076"/>
            </a:xfrm>
          </p:grpSpPr>
          <p:sp>
            <p:nvSpPr>
              <p:cNvPr id="139" name="Rectangle 22">
                <a:extLst>
                  <a:ext uri="{FF2B5EF4-FFF2-40B4-BE49-F238E27FC236}">
                    <a16:creationId xmlns:a16="http://schemas.microsoft.com/office/drawing/2014/main" id="{1E04416F-0BFE-49C2-A3A3-98EA7CF6D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1075"/>
                <a:ext cx="1693413" cy="817076"/>
              </a:xfrm>
              <a:prstGeom prst="rect">
                <a:avLst/>
              </a:prstGeom>
              <a:solidFill>
                <a:srgbClr val="26A6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>
                <a:lvl1pPr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>
                  <a:defRPr/>
                </a:pPr>
                <a:endParaRPr lang="en-US" altLang="en-US" sz="2400">
                  <a:solidFill>
                    <a:srgbClr val="FFFF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  <a:sym typeface="Helvetica Light" charset="0"/>
                </a:endParaRPr>
              </a:p>
            </p:txBody>
          </p:sp>
          <p:sp>
            <p:nvSpPr>
              <p:cNvPr id="140" name="Rectangle 23">
                <a:extLst>
                  <a:ext uri="{FF2B5EF4-FFF2-40B4-BE49-F238E27FC236}">
                    <a16:creationId xmlns:a16="http://schemas.microsoft.com/office/drawing/2014/main" id="{8F762C10-16F0-4A28-8DE9-91F6C0992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" y="119496"/>
                <a:ext cx="1672246" cy="619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ctr" eaLnBrk="1">
                  <a:defRPr/>
                </a:pPr>
                <a:r>
                  <a:rPr lang="th-TH" altLang="x-none" sz="1875" b="1" dirty="0" err="1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พค</a:t>
                </a:r>
                <a:r>
                  <a:rPr lang="th-TH" altLang="x-none" sz="1875" b="1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.63</a:t>
                </a:r>
                <a:endParaRPr lang="x-none" altLang="x-none" sz="1875" b="1" dirty="0">
                  <a:solidFill>
                    <a:srgbClr val="FFFFFF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endParaRPr>
              </a:p>
            </p:txBody>
          </p:sp>
        </p:grpSp>
        <p:grpSp>
          <p:nvGrpSpPr>
            <p:cNvPr id="130" name="Group 24">
              <a:extLst>
                <a:ext uri="{FF2B5EF4-FFF2-40B4-BE49-F238E27FC236}">
                  <a16:creationId xmlns:a16="http://schemas.microsoft.com/office/drawing/2014/main" id="{98E25EC7-05ED-484D-9E27-63B9B6521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87360" y="1075"/>
              <a:ext cx="1689180" cy="817077"/>
              <a:chOff x="3301" y="1073"/>
              <a:chExt cx="1689179" cy="817076"/>
            </a:xfrm>
          </p:grpSpPr>
          <p:sp>
            <p:nvSpPr>
              <p:cNvPr id="137" name="Rectangle 25">
                <a:extLst>
                  <a:ext uri="{FF2B5EF4-FFF2-40B4-BE49-F238E27FC236}">
                    <a16:creationId xmlns:a16="http://schemas.microsoft.com/office/drawing/2014/main" id="{53C3B867-9004-4020-8F24-6583AA9F4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9" y="1073"/>
                <a:ext cx="1687061" cy="817076"/>
              </a:xfrm>
              <a:prstGeom prst="rect">
                <a:avLst/>
              </a:prstGeom>
              <a:solidFill>
                <a:srgbClr val="3CBC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>
                <a:lvl1pPr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>
                  <a:defRPr/>
                </a:pPr>
                <a:endParaRPr lang="en-US" altLang="en-US" sz="2400">
                  <a:solidFill>
                    <a:srgbClr val="FFFF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  <a:sym typeface="Helvetica Light" charset="0"/>
                </a:endParaRPr>
              </a:p>
            </p:txBody>
          </p:sp>
          <p:sp>
            <p:nvSpPr>
              <p:cNvPr id="138" name="Rectangle 26">
                <a:extLst>
                  <a:ext uri="{FF2B5EF4-FFF2-40B4-BE49-F238E27FC236}">
                    <a16:creationId xmlns:a16="http://schemas.microsoft.com/office/drawing/2014/main" id="{C0319711-C806-40CE-A3EA-719791455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1" y="119494"/>
                <a:ext cx="1665894" cy="619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ctr" eaLnBrk="1">
                  <a:defRPr/>
                </a:pPr>
                <a:r>
                  <a:rPr lang="th-TH" altLang="x-none" sz="1875" b="1" dirty="0" err="1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มิย</a:t>
                </a:r>
                <a:r>
                  <a:rPr lang="th-TH" altLang="x-none" sz="1875" b="1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.63</a:t>
                </a:r>
                <a:endParaRPr lang="x-none" altLang="x-none" sz="1875" b="1" dirty="0">
                  <a:solidFill>
                    <a:srgbClr val="FFFFFF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endParaRPr>
              </a:p>
            </p:txBody>
          </p:sp>
        </p:grpSp>
        <p:grpSp>
          <p:nvGrpSpPr>
            <p:cNvPr id="131" name="Group 27">
              <a:extLst>
                <a:ext uri="{FF2B5EF4-FFF2-40B4-BE49-F238E27FC236}">
                  <a16:creationId xmlns:a16="http://schemas.microsoft.com/office/drawing/2014/main" id="{A430DBFD-8117-403A-AE82-5814C9EF1A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54861" y="1075"/>
              <a:ext cx="1695529" cy="817077"/>
              <a:chOff x="1623" y="1075"/>
              <a:chExt cx="1695529" cy="817076"/>
            </a:xfrm>
          </p:grpSpPr>
          <p:sp>
            <p:nvSpPr>
              <p:cNvPr id="135" name="Rectangle 28">
                <a:extLst>
                  <a:ext uri="{FF2B5EF4-FFF2-40B4-BE49-F238E27FC236}">
                    <a16:creationId xmlns:a16="http://schemas.microsoft.com/office/drawing/2014/main" id="{9CF8BC81-0178-4856-B6DB-5B3365524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9" y="1075"/>
                <a:ext cx="1693413" cy="817076"/>
              </a:xfrm>
              <a:prstGeom prst="rect">
                <a:avLst/>
              </a:prstGeom>
              <a:solidFill>
                <a:srgbClr val="5DBE7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91440" rIns="0" bIns="38100" anchor="ctr"/>
              <a:lstStyle>
                <a:lvl1pPr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>
                  <a:defRPr/>
                </a:pPr>
                <a:endParaRPr lang="en-US" altLang="en-US" sz="2400">
                  <a:solidFill>
                    <a:srgbClr val="FFFF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  <a:sym typeface="Helvetica Light" charset="0"/>
                </a:endParaRPr>
              </a:p>
            </p:txBody>
          </p:sp>
          <p:sp>
            <p:nvSpPr>
              <p:cNvPr id="136" name="Rectangle 29">
                <a:extLst>
                  <a:ext uri="{FF2B5EF4-FFF2-40B4-BE49-F238E27FC236}">
                    <a16:creationId xmlns:a16="http://schemas.microsoft.com/office/drawing/2014/main" id="{EB350DD6-301D-4F92-A361-4A1CA8117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3" y="119496"/>
                <a:ext cx="1672249" cy="619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0" rIns="38100" bIns="0" anchor="ctr">
                <a:spAutoFit/>
              </a:bodyPr>
              <a:lstStyle/>
              <a:p>
                <a:pPr algn="ctr" eaLnBrk="1">
                  <a:defRPr/>
                </a:pPr>
                <a:r>
                  <a:rPr lang="th-TH" altLang="x-none" sz="1875" b="1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กค.63</a:t>
                </a:r>
                <a:endParaRPr lang="x-none" altLang="x-none" sz="1875" b="1" dirty="0">
                  <a:solidFill>
                    <a:srgbClr val="FFFFFF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endParaRPr>
              </a:p>
            </p:txBody>
          </p:sp>
        </p:grpSp>
        <p:grpSp>
          <p:nvGrpSpPr>
            <p:cNvPr id="132" name="Group 30">
              <a:extLst>
                <a:ext uri="{FF2B5EF4-FFF2-40B4-BE49-F238E27FC236}">
                  <a16:creationId xmlns:a16="http://schemas.microsoft.com/office/drawing/2014/main" id="{BCD95ADA-EE9D-41E9-B69B-865B7F18C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22359" y="1073"/>
              <a:ext cx="2186525" cy="817077"/>
              <a:chOff x="-58" y="1069"/>
              <a:chExt cx="2186525" cy="817078"/>
            </a:xfrm>
          </p:grpSpPr>
          <p:sp>
            <p:nvSpPr>
              <p:cNvPr id="133" name="AutoShape 31">
                <a:extLst>
                  <a:ext uri="{FF2B5EF4-FFF2-40B4-BE49-F238E27FC236}">
                    <a16:creationId xmlns:a16="http://schemas.microsoft.com/office/drawing/2014/main" id="{77823204-C603-4A8D-BD24-BB38C45C0FD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58" y="1069"/>
                <a:ext cx="2186525" cy="817078"/>
              </a:xfrm>
              <a:custGeom>
                <a:avLst/>
                <a:gdLst>
                  <a:gd name="T0" fmla="*/ 846153 w 21424"/>
                  <a:gd name="T1" fmla="*/ 408756 h 21600"/>
                  <a:gd name="T2" fmla="*/ 846153 w 21424"/>
                  <a:gd name="T3" fmla="*/ 408756 h 21600"/>
                  <a:gd name="T4" fmla="*/ 846153 w 21424"/>
                  <a:gd name="T5" fmla="*/ 408756 h 21600"/>
                  <a:gd name="T6" fmla="*/ 846153 w 21424"/>
                  <a:gd name="T7" fmla="*/ 40875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424" h="21600">
                    <a:moveTo>
                      <a:pt x="21424" y="0"/>
                    </a:moveTo>
                    <a:lnTo>
                      <a:pt x="21424" y="21600"/>
                    </a:lnTo>
                    <a:lnTo>
                      <a:pt x="4789" y="21600"/>
                    </a:lnTo>
                    <a:cubicBezTo>
                      <a:pt x="1949" y="21103"/>
                      <a:pt x="-176" y="15952"/>
                      <a:pt x="11" y="10020"/>
                    </a:cubicBezTo>
                    <a:cubicBezTo>
                      <a:pt x="181" y="4662"/>
                      <a:pt x="2221" y="389"/>
                      <a:pt x="4789" y="16"/>
                    </a:cubicBezTo>
                    <a:lnTo>
                      <a:pt x="21424" y="0"/>
                    </a:lnTo>
                    <a:close/>
                  </a:path>
                </a:pathLst>
              </a:custGeom>
              <a:solidFill>
                <a:srgbClr val="ABD22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>
                  <a:defRPr/>
                </a:pPr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4" name="Rectangle 32">
                <a:extLst>
                  <a:ext uri="{FF2B5EF4-FFF2-40B4-BE49-F238E27FC236}">
                    <a16:creationId xmlns:a16="http://schemas.microsoft.com/office/drawing/2014/main" id="{CAA6582D-CDB2-4F8C-A718-10EE65370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0" y="119497"/>
                <a:ext cx="1981289" cy="6199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ctr" eaLnBrk="1">
                  <a:defRPr/>
                </a:pPr>
                <a:r>
                  <a:rPr lang="th-TH" altLang="x-none" sz="1875" b="1" dirty="0" err="1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สค</a:t>
                </a:r>
                <a:r>
                  <a:rPr lang="th-TH" altLang="x-none" sz="1875" b="1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-</a:t>
                </a:r>
                <a:r>
                  <a:rPr lang="th-TH" altLang="x-none" sz="1875" b="1" dirty="0" err="1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กย</a:t>
                </a:r>
                <a:r>
                  <a:rPr lang="th-TH" altLang="x-none" sz="1875" b="1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Arial" charset="0"/>
                    <a:cs typeface="TH Sarabun New" panose="020B0500040200020003" pitchFamily="34" charset="-34"/>
                    <a:sym typeface="Arial" charset="0"/>
                  </a:rPr>
                  <a:t>.63</a:t>
                </a:r>
                <a:endParaRPr lang="x-none" altLang="x-none" sz="1875" b="1" dirty="0">
                  <a:solidFill>
                    <a:srgbClr val="FFFFFF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endParaRPr>
              </a:p>
            </p:txBody>
          </p:sp>
        </p:grpSp>
      </p:grpSp>
      <p:grpSp>
        <p:nvGrpSpPr>
          <p:cNvPr id="83" name="Group 33">
            <a:extLst>
              <a:ext uri="{FF2B5EF4-FFF2-40B4-BE49-F238E27FC236}">
                <a16:creationId xmlns:a16="http://schemas.microsoft.com/office/drawing/2014/main" id="{EA2A03B0-35AE-4228-BC11-045B5D87961C}"/>
              </a:ext>
            </a:extLst>
          </p:cNvPr>
          <p:cNvGrpSpPr>
            <a:grpSpLocks/>
          </p:cNvGrpSpPr>
          <p:nvPr/>
        </p:nvGrpSpPr>
        <p:grpSpPr bwMode="auto">
          <a:xfrm>
            <a:off x="2249188" y="1354443"/>
            <a:ext cx="1979897" cy="2129619"/>
            <a:chOff x="750612" y="-758836"/>
            <a:chExt cx="4253692" cy="4575389"/>
          </a:xfrm>
        </p:grpSpPr>
        <p:sp>
          <p:nvSpPr>
            <p:cNvPr id="120" name="Line 34">
              <a:extLst>
                <a:ext uri="{FF2B5EF4-FFF2-40B4-BE49-F238E27FC236}">
                  <a16:creationId xmlns:a16="http://schemas.microsoft.com/office/drawing/2014/main" id="{35BE7972-B5FD-4B39-BA04-EA10B58270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9255" y="1625686"/>
              <a:ext cx="0" cy="2190867"/>
            </a:xfrm>
            <a:prstGeom prst="line">
              <a:avLst/>
            </a:prstGeom>
            <a:noFill/>
            <a:ln w="50800" cap="flat" cmpd="sng">
              <a:solidFill>
                <a:srgbClr val="3CBCC3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algn="ctr" eaLnBrk="1">
                <a:defRPr/>
              </a:pPr>
              <a:endParaRPr lang="x-none" altLang="x-none" sz="2400">
                <a:latin typeface="TH Sarabun New" panose="020B0500040200020003" pitchFamily="34" charset="-34"/>
                <a:ea typeface="Helvetica Light" charset="0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121" name="AutoShape 35">
              <a:extLst>
                <a:ext uri="{FF2B5EF4-FFF2-40B4-BE49-F238E27FC236}">
                  <a16:creationId xmlns:a16="http://schemas.microsoft.com/office/drawing/2014/main" id="{EA0F7FA9-32AB-43B6-82FB-04C2FC9C9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612" y="-758836"/>
              <a:ext cx="4253692" cy="2357679"/>
            </a:xfrm>
            <a:prstGeom prst="roundRect">
              <a:avLst>
                <a:gd name="adj" fmla="val 11597"/>
              </a:avLst>
            </a:prstGeom>
            <a:noFill/>
            <a:ln w="50800" cap="flat" cmpd="sng">
              <a:solidFill>
                <a:srgbClr val="3CBCC3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>
              <a:lvl1pPr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2400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122" name="Rectangle 36">
              <a:extLst>
                <a:ext uri="{FF2B5EF4-FFF2-40B4-BE49-F238E27FC236}">
                  <a16:creationId xmlns:a16="http://schemas.microsoft.com/office/drawing/2014/main" id="{F6C09523-4615-4116-8618-1AC7645F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253" y="-543157"/>
              <a:ext cx="3898082" cy="2099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th-TH" altLang="x-none" b="1" dirty="0"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rPr>
                <a:t>เปิดศูนย์ให้คำปรึกษาด้านกัญชาทางการแพทย์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th-TH" altLang="x-none" b="1" dirty="0"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rPr>
                <a:t>ณ สสจ.หนองบัวลำภู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th-TH" altLang="x-none" b="1" dirty="0"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rPr>
                <a:t>8 ม.ค. 63</a:t>
              </a:r>
            </a:p>
          </p:txBody>
        </p:sp>
      </p:grpSp>
      <p:grpSp>
        <p:nvGrpSpPr>
          <p:cNvPr id="84" name="Group 37">
            <a:extLst>
              <a:ext uri="{FF2B5EF4-FFF2-40B4-BE49-F238E27FC236}">
                <a16:creationId xmlns:a16="http://schemas.microsoft.com/office/drawing/2014/main" id="{F1BA4396-1513-46BA-AFD2-D0C1104FA261}"/>
              </a:ext>
            </a:extLst>
          </p:cNvPr>
          <p:cNvGrpSpPr>
            <a:grpSpLocks/>
          </p:cNvGrpSpPr>
          <p:nvPr/>
        </p:nvGrpSpPr>
        <p:grpSpPr bwMode="auto">
          <a:xfrm>
            <a:off x="326436" y="1834430"/>
            <a:ext cx="1223689" cy="1649632"/>
            <a:chOff x="0" y="272394"/>
            <a:chExt cx="2629024" cy="3544159"/>
          </a:xfrm>
        </p:grpSpPr>
        <p:sp>
          <p:nvSpPr>
            <p:cNvPr id="117" name="Line 38">
              <a:extLst>
                <a:ext uri="{FF2B5EF4-FFF2-40B4-BE49-F238E27FC236}">
                  <a16:creationId xmlns:a16="http://schemas.microsoft.com/office/drawing/2014/main" id="{9A698671-2135-4145-A322-2F305996DA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4513" y="1625687"/>
              <a:ext cx="0" cy="2190866"/>
            </a:xfrm>
            <a:prstGeom prst="line">
              <a:avLst/>
            </a:prstGeom>
            <a:noFill/>
            <a:ln w="50800" cap="flat" cmpd="sng">
              <a:solidFill>
                <a:srgbClr val="ABD22A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algn="ctr" eaLnBrk="1">
                <a:defRPr/>
              </a:pPr>
              <a:endParaRPr lang="x-none" altLang="x-none" sz="2400">
                <a:latin typeface="TH Sarabun New" panose="020B0500040200020003" pitchFamily="34" charset="-34"/>
                <a:ea typeface="Helvetica Light" charset="0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118" name="AutoShape 39">
              <a:extLst>
                <a:ext uri="{FF2B5EF4-FFF2-40B4-BE49-F238E27FC236}">
                  <a16:creationId xmlns:a16="http://schemas.microsoft.com/office/drawing/2014/main" id="{3FA843CE-3D52-4876-B601-5752CDA14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72394"/>
              <a:ext cx="2629024" cy="1370228"/>
            </a:xfrm>
            <a:prstGeom prst="roundRect">
              <a:avLst>
                <a:gd name="adj" fmla="val 11597"/>
              </a:avLst>
            </a:prstGeom>
            <a:noFill/>
            <a:ln w="50800" cap="flat" cmpd="sng">
              <a:solidFill>
                <a:srgbClr val="ABD22A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>
              <a:lvl1pPr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2400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119" name="Rectangle 40">
              <a:extLst>
                <a:ext uri="{FF2B5EF4-FFF2-40B4-BE49-F238E27FC236}">
                  <a16:creationId xmlns:a16="http://schemas.microsoft.com/office/drawing/2014/main" id="{16813FBF-8F85-4345-8296-F4463202D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8" y="459136"/>
              <a:ext cx="2381365" cy="1147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แต่งตั้งคณะกรรมการฯ</a:t>
              </a:r>
              <a:endParaRPr lang="x-none" altLang="x-none" b="1" dirty="0">
                <a:solidFill>
                  <a:srgbClr val="344245"/>
                </a:solidFill>
                <a:latin typeface="TH Sarabun New" panose="020B0500040200020003" pitchFamily="34" charset="-34"/>
                <a:ea typeface="Arial" charset="0"/>
                <a:cs typeface="TH Sarabun New" panose="020B0500040200020003" pitchFamily="34" charset="-34"/>
                <a:sym typeface="Arial" charset="0"/>
              </a:endParaRPr>
            </a:p>
          </p:txBody>
        </p:sp>
      </p:grpSp>
      <p:grpSp>
        <p:nvGrpSpPr>
          <p:cNvPr id="86" name="Group 45">
            <a:extLst>
              <a:ext uri="{FF2B5EF4-FFF2-40B4-BE49-F238E27FC236}">
                <a16:creationId xmlns:a16="http://schemas.microsoft.com/office/drawing/2014/main" id="{C6356900-3319-4A3B-A4FF-6BF748134565}"/>
              </a:ext>
            </a:extLst>
          </p:cNvPr>
          <p:cNvGrpSpPr>
            <a:grpSpLocks/>
          </p:cNvGrpSpPr>
          <p:nvPr/>
        </p:nvGrpSpPr>
        <p:grpSpPr bwMode="auto">
          <a:xfrm>
            <a:off x="4457254" y="1831279"/>
            <a:ext cx="1592542" cy="1246291"/>
            <a:chOff x="-1558200" y="265625"/>
            <a:chExt cx="3421481" cy="2677599"/>
          </a:xfrm>
        </p:grpSpPr>
        <p:sp>
          <p:nvSpPr>
            <p:cNvPr id="111" name="Line 46">
              <a:extLst>
                <a:ext uri="{FF2B5EF4-FFF2-40B4-BE49-F238E27FC236}">
                  <a16:creationId xmlns:a16="http://schemas.microsoft.com/office/drawing/2014/main" id="{1FAD38A3-1013-47B6-90D5-1D36D31DD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263" y="1640524"/>
              <a:ext cx="0" cy="1302700"/>
            </a:xfrm>
            <a:prstGeom prst="line">
              <a:avLst/>
            </a:prstGeom>
            <a:noFill/>
            <a:ln w="50800" cap="flat" cmpd="sng">
              <a:solidFill>
                <a:srgbClr val="26A6C3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algn="ctr" eaLnBrk="1">
                <a:defRPr/>
              </a:pPr>
              <a:endParaRPr lang="x-none" altLang="x-none" sz="2400">
                <a:latin typeface="TH Sarabun New" panose="020B0500040200020003" pitchFamily="34" charset="-34"/>
                <a:ea typeface="Helvetica Light" charset="0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112" name="AutoShape 47">
              <a:extLst>
                <a:ext uri="{FF2B5EF4-FFF2-40B4-BE49-F238E27FC236}">
                  <a16:creationId xmlns:a16="http://schemas.microsoft.com/office/drawing/2014/main" id="{12665CAA-C34D-46FB-A4F8-EC43251FC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12651" y="265625"/>
              <a:ext cx="2957650" cy="1400182"/>
            </a:xfrm>
            <a:prstGeom prst="roundRect">
              <a:avLst>
                <a:gd name="adj" fmla="val 11597"/>
              </a:avLst>
            </a:prstGeom>
            <a:noFill/>
            <a:ln w="50800" cap="flat" cmpd="sng">
              <a:solidFill>
                <a:srgbClr val="26A6C3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>
              <a:lvl1pPr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2400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113" name="Rectangle 48">
              <a:extLst>
                <a:ext uri="{FF2B5EF4-FFF2-40B4-BE49-F238E27FC236}">
                  <a16:creationId xmlns:a16="http://schemas.microsoft.com/office/drawing/2014/main" id="{197FD97F-62EA-4F39-82D2-4F2436E85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58200" y="463977"/>
              <a:ext cx="3421481" cy="1147257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algn="ctr" eaLnBrk="1">
                <a:lnSpc>
                  <a:spcPct val="80000"/>
                </a:lnSpc>
                <a:defRPr/>
              </a:pPr>
              <a:r>
                <a:rPr lang="th-TH" altLang="x-none" b="1" dirty="0"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rPr>
                <a:t>รพ.ทุกแห่ง จัดตั้ง </a:t>
              </a:r>
              <a:r>
                <a:rPr lang="en-US" altLang="x-none" b="1" dirty="0"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rPr>
                <a:t>Cannabis clinic</a:t>
              </a:r>
              <a:endParaRPr lang="x-none" altLang="x-none" b="1" dirty="0">
                <a:latin typeface="TH Sarabun New" panose="020B0500040200020003" pitchFamily="34" charset="-34"/>
                <a:ea typeface="Arial" charset="0"/>
                <a:cs typeface="TH Sarabun New" panose="020B0500040200020003" pitchFamily="34" charset="-34"/>
                <a:sym typeface="Arial" charset="0"/>
              </a:endParaRPr>
            </a:p>
          </p:txBody>
        </p:sp>
      </p:grpSp>
      <p:grpSp>
        <p:nvGrpSpPr>
          <p:cNvPr id="88" name="Group 53">
            <a:extLst>
              <a:ext uri="{FF2B5EF4-FFF2-40B4-BE49-F238E27FC236}">
                <a16:creationId xmlns:a16="http://schemas.microsoft.com/office/drawing/2014/main" id="{7814200C-57AC-4198-BCE2-F503A3EC54E0}"/>
              </a:ext>
            </a:extLst>
          </p:cNvPr>
          <p:cNvGrpSpPr>
            <a:grpSpLocks/>
          </p:cNvGrpSpPr>
          <p:nvPr/>
        </p:nvGrpSpPr>
        <p:grpSpPr bwMode="auto">
          <a:xfrm>
            <a:off x="1720039" y="4072741"/>
            <a:ext cx="1666073" cy="2059910"/>
            <a:chOff x="1394017" y="-2213040"/>
            <a:chExt cx="3579458" cy="4425620"/>
          </a:xfrm>
        </p:grpSpPr>
        <p:sp>
          <p:nvSpPr>
            <p:cNvPr id="105" name="Line 54">
              <a:extLst>
                <a:ext uri="{FF2B5EF4-FFF2-40B4-BE49-F238E27FC236}">
                  <a16:creationId xmlns:a16="http://schemas.microsoft.com/office/drawing/2014/main" id="{229EFA14-EF5E-4736-8956-0661C68E44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39127" y="-2213040"/>
              <a:ext cx="0" cy="2190868"/>
            </a:xfrm>
            <a:prstGeom prst="line">
              <a:avLst/>
            </a:prstGeom>
            <a:noFill/>
            <a:ln w="50800" cap="flat" cmpd="sng">
              <a:solidFill>
                <a:srgbClr val="5DBE78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algn="ctr" eaLnBrk="1">
                <a:defRPr/>
              </a:pPr>
              <a:endParaRPr lang="x-none" altLang="x-none" sz="2400">
                <a:latin typeface="TH Sarabun New" panose="020B0500040200020003" pitchFamily="34" charset="-34"/>
                <a:ea typeface="Helvetica Light" charset="0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106" name="AutoShape 55">
              <a:extLst>
                <a:ext uri="{FF2B5EF4-FFF2-40B4-BE49-F238E27FC236}">
                  <a16:creationId xmlns:a16="http://schemas.microsoft.com/office/drawing/2014/main" id="{34916D96-1D01-4C90-AC9F-E7138936F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017" y="-34876"/>
              <a:ext cx="3579458" cy="2232305"/>
            </a:xfrm>
            <a:prstGeom prst="roundRect">
              <a:avLst>
                <a:gd name="adj" fmla="val 11597"/>
              </a:avLst>
            </a:prstGeom>
            <a:noFill/>
            <a:ln w="50800" cap="flat" cmpd="sng">
              <a:solidFill>
                <a:srgbClr val="5DBE78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>
              <a:lvl1pPr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2400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107" name="Rectangle 56">
              <a:extLst>
                <a:ext uri="{FF2B5EF4-FFF2-40B4-BE49-F238E27FC236}">
                  <a16:creationId xmlns:a16="http://schemas.microsoft.com/office/drawing/2014/main" id="{DC8AC15C-DDD7-4042-8004-F7DFD189E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159" y="63536"/>
              <a:ext cx="3234140" cy="2149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marL="176213" indent="-176213" eaLnBrk="1">
                <a:buFont typeface="Wingdings" panose="05000000000000000000" pitchFamily="2" charset="2"/>
                <a:buChar char="§"/>
                <a:defRPr/>
              </a:pPr>
              <a:r>
                <a:rPr lang="th-TH" altLang="x-none" sz="1500" dirty="0">
                  <a:solidFill>
                    <a:srgbClr val="344245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rPr>
                <a:t>เตรียมความพร้อม/ข้อมูล/เอกสาร ในการจัดตั้งศูนย์ฯ</a:t>
              </a:r>
            </a:p>
            <a:p>
              <a:pPr marL="176213" indent="-176213" eaLnBrk="1">
                <a:buFont typeface="Wingdings" panose="05000000000000000000" pitchFamily="2" charset="2"/>
                <a:buChar char="§"/>
                <a:defRPr/>
              </a:pPr>
              <a:r>
                <a:rPr lang="th-TH" altLang="x-none" sz="1500" dirty="0">
                  <a:solidFill>
                    <a:srgbClr val="344245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rPr>
                <a:t>จัดทำสื่อ ชุดความรู้</a:t>
              </a:r>
              <a:endParaRPr lang="x-none" altLang="x-none" sz="1500" dirty="0">
                <a:solidFill>
                  <a:srgbClr val="344245"/>
                </a:solidFill>
                <a:latin typeface="TH Sarabun New" panose="020B0500040200020003" pitchFamily="34" charset="-34"/>
                <a:ea typeface="Arial" charset="0"/>
                <a:cs typeface="TH Sarabun New" panose="020B0500040200020003" pitchFamily="34" charset="-34"/>
                <a:sym typeface="Arial" charset="0"/>
              </a:endParaRPr>
            </a:p>
          </p:txBody>
        </p:sp>
      </p:grpSp>
      <p:grpSp>
        <p:nvGrpSpPr>
          <p:cNvPr id="89" name="Group 57">
            <a:extLst>
              <a:ext uri="{FF2B5EF4-FFF2-40B4-BE49-F238E27FC236}">
                <a16:creationId xmlns:a16="http://schemas.microsoft.com/office/drawing/2014/main" id="{F390174F-F2DE-406A-99AE-AD3CF33FE645}"/>
              </a:ext>
            </a:extLst>
          </p:cNvPr>
          <p:cNvGrpSpPr>
            <a:grpSpLocks/>
          </p:cNvGrpSpPr>
          <p:nvPr/>
        </p:nvGrpSpPr>
        <p:grpSpPr bwMode="auto">
          <a:xfrm>
            <a:off x="279143" y="4087041"/>
            <a:ext cx="1270981" cy="1884558"/>
            <a:chOff x="-5204987" y="-2182319"/>
            <a:chExt cx="2730626" cy="4048885"/>
          </a:xfrm>
        </p:grpSpPr>
        <p:sp>
          <p:nvSpPr>
            <p:cNvPr id="102" name="Line 58">
              <a:extLst>
                <a:ext uri="{FF2B5EF4-FFF2-40B4-BE49-F238E27FC236}">
                  <a16:creationId xmlns:a16="http://schemas.microsoft.com/office/drawing/2014/main" id="{E6441E29-2C2A-4DBC-8470-1217320A29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3890477" y="-2182319"/>
              <a:ext cx="0" cy="2190866"/>
            </a:xfrm>
            <a:prstGeom prst="line">
              <a:avLst/>
            </a:prstGeom>
            <a:noFill/>
            <a:ln w="50800" cap="flat" cmpd="sng">
              <a:solidFill>
                <a:srgbClr val="ABD22A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algn="ctr" eaLnBrk="1">
                <a:defRPr/>
              </a:pPr>
              <a:endParaRPr lang="x-none" altLang="x-none" sz="2400">
                <a:latin typeface="TH Sarabun New" panose="020B0500040200020003" pitchFamily="34" charset="-34"/>
                <a:ea typeface="Helvetica Light" charset="0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103" name="AutoShape 59">
              <a:extLst>
                <a:ext uri="{FF2B5EF4-FFF2-40B4-BE49-F238E27FC236}">
                  <a16:creationId xmlns:a16="http://schemas.microsoft.com/office/drawing/2014/main" id="{B189A04A-AF1E-49DF-8857-B2123C319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04987" y="-4155"/>
              <a:ext cx="2730626" cy="1870721"/>
            </a:xfrm>
            <a:prstGeom prst="roundRect">
              <a:avLst>
                <a:gd name="adj" fmla="val 11597"/>
              </a:avLst>
            </a:prstGeom>
            <a:noFill/>
            <a:ln w="50800" cap="flat" cmpd="sng">
              <a:solidFill>
                <a:srgbClr val="ABD22A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>
              <a:lvl1pPr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2400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104" name="Rectangle 60">
              <a:extLst>
                <a:ext uri="{FF2B5EF4-FFF2-40B4-BE49-F238E27FC236}">
                  <a16:creationId xmlns:a16="http://schemas.microsoft.com/office/drawing/2014/main" id="{6A101838-5398-436B-B1B2-8E8DFE31F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32994" y="114270"/>
              <a:ext cx="2401468" cy="1752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Cannabis clinic </a:t>
              </a:r>
              <a:r>
                <a:rPr lang="th-TH" sz="1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รพ.หนองบัวลำภู</a:t>
              </a:r>
              <a:endParaRPr lang="en-US" sz="1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>
                <a:defRPr/>
              </a:pPr>
              <a:r>
                <a:rPr lang="en-US" altLang="x-none" sz="1600" dirty="0">
                  <a:solidFill>
                    <a:srgbClr val="344245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rPr>
                <a:t>19 </a:t>
              </a:r>
              <a:r>
                <a:rPr lang="th-TH" altLang="x-none" sz="1600" dirty="0">
                  <a:solidFill>
                    <a:srgbClr val="344245"/>
                  </a:solidFill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rPr>
                <a:t>พ.ย. 62</a:t>
              </a:r>
              <a:endParaRPr lang="x-none" altLang="x-none" sz="1600" dirty="0">
                <a:solidFill>
                  <a:srgbClr val="344245"/>
                </a:solidFill>
                <a:latin typeface="TH Sarabun New" panose="020B0500040200020003" pitchFamily="34" charset="-34"/>
                <a:ea typeface="Arial" charset="0"/>
                <a:cs typeface="TH Sarabun New" panose="020B0500040200020003" pitchFamily="34" charset="-34"/>
                <a:sym typeface="Arial" charset="0"/>
              </a:endParaRPr>
            </a:p>
          </p:txBody>
        </p:sp>
      </p:grpSp>
      <p:grpSp>
        <p:nvGrpSpPr>
          <p:cNvPr id="91" name="Group 65">
            <a:extLst>
              <a:ext uri="{FF2B5EF4-FFF2-40B4-BE49-F238E27FC236}">
                <a16:creationId xmlns:a16="http://schemas.microsoft.com/office/drawing/2014/main" id="{89A60017-037C-43E3-9B0A-E03BDF1BE637}"/>
              </a:ext>
            </a:extLst>
          </p:cNvPr>
          <p:cNvGrpSpPr>
            <a:grpSpLocks/>
          </p:cNvGrpSpPr>
          <p:nvPr/>
        </p:nvGrpSpPr>
        <p:grpSpPr bwMode="auto">
          <a:xfrm>
            <a:off x="6328331" y="4089011"/>
            <a:ext cx="557063" cy="1500772"/>
            <a:chOff x="708478" y="-2178087"/>
            <a:chExt cx="1196817" cy="3224341"/>
          </a:xfrm>
        </p:grpSpPr>
        <p:sp>
          <p:nvSpPr>
            <p:cNvPr id="96" name="Line 66">
              <a:extLst>
                <a:ext uri="{FF2B5EF4-FFF2-40B4-BE49-F238E27FC236}">
                  <a16:creationId xmlns:a16="http://schemas.microsoft.com/office/drawing/2014/main" id="{64AE6230-309C-4E80-A598-88DA1C1B7E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4501" y="-2178087"/>
              <a:ext cx="0" cy="2190867"/>
            </a:xfrm>
            <a:prstGeom prst="line">
              <a:avLst/>
            </a:prstGeom>
            <a:noFill/>
            <a:ln w="50800" cap="flat" cmpd="sng">
              <a:solidFill>
                <a:srgbClr val="3CBCC3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algn="ctr" eaLnBrk="1">
                <a:defRPr/>
              </a:pPr>
              <a:endParaRPr lang="x-none" altLang="x-none" sz="2400">
                <a:latin typeface="TH Sarabun New" panose="020B0500040200020003" pitchFamily="34" charset="-34"/>
                <a:ea typeface="Helvetica Light" charset="0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97" name="AutoShape 67">
              <a:extLst>
                <a:ext uri="{FF2B5EF4-FFF2-40B4-BE49-F238E27FC236}">
                  <a16:creationId xmlns:a16="http://schemas.microsoft.com/office/drawing/2014/main" id="{0E394783-D5AE-4420-A5D8-CFE577533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78" y="81"/>
              <a:ext cx="1196817" cy="1046173"/>
            </a:xfrm>
            <a:prstGeom prst="roundRect">
              <a:avLst>
                <a:gd name="adj" fmla="val 11597"/>
              </a:avLst>
            </a:prstGeom>
            <a:noFill/>
            <a:ln w="50800" cap="flat" cmpd="sng">
              <a:solidFill>
                <a:srgbClr val="3CBCC3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>
              <a:lvl1pPr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2400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98" name="Rectangle 68">
              <a:extLst>
                <a:ext uri="{FF2B5EF4-FFF2-40B4-BE49-F238E27FC236}">
                  <a16:creationId xmlns:a16="http://schemas.microsoft.com/office/drawing/2014/main" id="{8BFB959A-AB46-46BF-8A84-81DABFEB6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80" y="165002"/>
              <a:ext cx="1196815" cy="760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algn="ctr">
                <a:defRPr/>
              </a:pP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KM</a:t>
              </a:r>
              <a:endParaRPr lang="x-none" altLang="x-none" sz="1400" b="1" dirty="0">
                <a:solidFill>
                  <a:srgbClr val="344245"/>
                </a:solidFill>
                <a:latin typeface="TH Sarabun New" panose="020B0500040200020003" pitchFamily="34" charset="-34"/>
                <a:ea typeface="Arial" charset="0"/>
                <a:cs typeface="TH Sarabun New" panose="020B0500040200020003" pitchFamily="34" charset="-34"/>
                <a:sym typeface="Arial" charset="0"/>
              </a:endParaRPr>
            </a:p>
          </p:txBody>
        </p:sp>
      </p:grpSp>
      <p:grpSp>
        <p:nvGrpSpPr>
          <p:cNvPr id="92" name="Group 69">
            <a:extLst>
              <a:ext uri="{FF2B5EF4-FFF2-40B4-BE49-F238E27FC236}">
                <a16:creationId xmlns:a16="http://schemas.microsoft.com/office/drawing/2014/main" id="{28A03E6D-91B2-466F-9A66-30C09158C0C7}"/>
              </a:ext>
            </a:extLst>
          </p:cNvPr>
          <p:cNvGrpSpPr>
            <a:grpSpLocks/>
          </p:cNvGrpSpPr>
          <p:nvPr/>
        </p:nvGrpSpPr>
        <p:grpSpPr bwMode="auto">
          <a:xfrm>
            <a:off x="7797677" y="4089010"/>
            <a:ext cx="945196" cy="1875244"/>
            <a:chOff x="323857" y="-2178087"/>
            <a:chExt cx="2030697" cy="4028875"/>
          </a:xfrm>
        </p:grpSpPr>
        <p:sp>
          <p:nvSpPr>
            <p:cNvPr id="93" name="Line 70">
              <a:extLst>
                <a:ext uri="{FF2B5EF4-FFF2-40B4-BE49-F238E27FC236}">
                  <a16:creationId xmlns:a16="http://schemas.microsoft.com/office/drawing/2014/main" id="{61F12AB4-5DCE-482B-8C6B-1CA1D7BE61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4425" y="-2178087"/>
              <a:ext cx="0" cy="2190867"/>
            </a:xfrm>
            <a:prstGeom prst="line">
              <a:avLst/>
            </a:prstGeom>
            <a:noFill/>
            <a:ln w="50800" cap="flat" cmpd="sng">
              <a:solidFill>
                <a:srgbClr val="ABD22A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algn="ctr" eaLnBrk="1">
                <a:defRPr/>
              </a:pPr>
              <a:endParaRPr lang="x-none" altLang="x-none" sz="2400">
                <a:latin typeface="TH Sarabun New" panose="020B0500040200020003" pitchFamily="34" charset="-34"/>
                <a:ea typeface="Helvetica Light" charset="0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94" name="AutoShape 71">
              <a:extLst>
                <a:ext uri="{FF2B5EF4-FFF2-40B4-BE49-F238E27FC236}">
                  <a16:creationId xmlns:a16="http://schemas.microsoft.com/office/drawing/2014/main" id="{50AC2C1D-99AB-47EF-9F30-C0E46F339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857" y="78"/>
              <a:ext cx="2030697" cy="1850710"/>
            </a:xfrm>
            <a:prstGeom prst="roundRect">
              <a:avLst>
                <a:gd name="adj" fmla="val 11597"/>
              </a:avLst>
            </a:prstGeom>
            <a:noFill/>
            <a:ln w="50800" cap="flat" cmpd="sng">
              <a:solidFill>
                <a:srgbClr val="ABD22A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>
              <a:lvl1pPr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2400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Helvetica Light" charset="0"/>
              </a:endParaRPr>
            </a:p>
          </p:txBody>
        </p:sp>
        <p:sp>
          <p:nvSpPr>
            <p:cNvPr id="95" name="Rectangle 72">
              <a:extLst>
                <a:ext uri="{FF2B5EF4-FFF2-40B4-BE49-F238E27FC236}">
                  <a16:creationId xmlns:a16="http://schemas.microsoft.com/office/drawing/2014/main" id="{8388785A-B723-4FC4-B86E-CBA008570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09" y="243966"/>
              <a:ext cx="1689832" cy="1461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algn="ctr" eaLnBrk="1">
                <a:lnSpc>
                  <a:spcPct val="80000"/>
                </a:lnSpc>
                <a:defRPr/>
              </a:pPr>
              <a:r>
                <a:rPr lang="th-TH" altLang="x-none" sz="1600" b="1" dirty="0">
                  <a:latin typeface="TH Sarabun New" panose="020B0500040200020003" pitchFamily="34" charset="-34"/>
                  <a:ea typeface="Arial" charset="0"/>
                  <a:cs typeface="TH Sarabun New" panose="020B0500040200020003" pitchFamily="34" charset="-34"/>
                  <a:sym typeface="Arial" charset="0"/>
                </a:rPr>
                <a:t>สรุปผลการดำเนินงาน รอบ 1 ปี</a:t>
              </a:r>
              <a:endParaRPr lang="x-none" altLang="x-none" sz="1600" b="1" dirty="0">
                <a:latin typeface="TH Sarabun New" panose="020B0500040200020003" pitchFamily="34" charset="-34"/>
                <a:ea typeface="Arial" charset="0"/>
                <a:cs typeface="TH Sarabun New" panose="020B0500040200020003" pitchFamily="34" charset="-34"/>
                <a:sym typeface="Arial" charset="0"/>
              </a:endParaRPr>
            </a:p>
          </p:txBody>
        </p:sp>
      </p:grpSp>
      <p:sp>
        <p:nvSpPr>
          <p:cNvPr id="67" name="Rectangle 36">
            <a:extLst>
              <a:ext uri="{FF2B5EF4-FFF2-40B4-BE49-F238E27FC236}">
                <a16:creationId xmlns:a16="http://schemas.microsoft.com/office/drawing/2014/main" id="{F308CAF5-27F8-4946-961F-97DC82A4A663}"/>
              </a:ext>
            </a:extLst>
          </p:cNvPr>
          <p:cNvSpPr>
            <a:spLocks/>
          </p:cNvSpPr>
          <p:nvPr/>
        </p:nvSpPr>
        <p:spPr bwMode="auto">
          <a:xfrm>
            <a:off x="1203793" y="2763418"/>
            <a:ext cx="114442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ctr">
              <a:defRPr/>
            </a:pPr>
            <a:r>
              <a:rPr lang="th-TH" altLang="x-none" sz="1600" b="1" dirty="0">
                <a:latin typeface="TH Sarabun New" panose="020B0500040200020003" pitchFamily="34" charset="-34"/>
                <a:ea typeface="Arial" charset="0"/>
                <a:cs typeface="TH Sarabun New" panose="020B0500040200020003" pitchFamily="34" charset="-34"/>
                <a:sym typeface="Arial" charset="0"/>
              </a:rPr>
              <a:t>ประชุมกรรมการฯ</a:t>
            </a:r>
          </a:p>
        </p:txBody>
      </p:sp>
      <p:sp>
        <p:nvSpPr>
          <p:cNvPr id="68" name="AutoShape 35">
            <a:extLst>
              <a:ext uri="{FF2B5EF4-FFF2-40B4-BE49-F238E27FC236}">
                <a16:creationId xmlns:a16="http://schemas.microsoft.com/office/drawing/2014/main" id="{FF4DEA09-A566-41D4-85D4-6EC106761B6D}"/>
              </a:ext>
            </a:extLst>
          </p:cNvPr>
          <p:cNvSpPr>
            <a:spLocks/>
          </p:cNvSpPr>
          <p:nvPr/>
        </p:nvSpPr>
        <p:spPr bwMode="auto">
          <a:xfrm>
            <a:off x="1180078" y="2723123"/>
            <a:ext cx="1168140" cy="385356"/>
          </a:xfrm>
          <a:prstGeom prst="roundRect">
            <a:avLst>
              <a:gd name="adj" fmla="val 11597"/>
            </a:avLst>
          </a:prstGeom>
          <a:noFill/>
          <a:ln w="50800" cap="flat" cmpd="sng">
            <a:solidFill>
              <a:srgbClr val="5DBE78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>
              <a:defRPr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>
              <a:defRPr/>
            </a:pPr>
            <a:endParaRPr lang="en-US" altLang="en-US" sz="2400">
              <a:solidFill>
                <a:srgbClr val="FFFFFF"/>
              </a:solidFill>
              <a:latin typeface="TH Sarabun New" panose="020B0500040200020003" pitchFamily="34" charset="-34"/>
              <a:cs typeface="TH Sarabun New" panose="020B0500040200020003" pitchFamily="34" charset="-34"/>
              <a:sym typeface="Helvetica Light" charset="0"/>
            </a:endParaRPr>
          </a:p>
        </p:txBody>
      </p:sp>
      <p:sp>
        <p:nvSpPr>
          <p:cNvPr id="69" name="Line 34">
            <a:extLst>
              <a:ext uri="{FF2B5EF4-FFF2-40B4-BE49-F238E27FC236}">
                <a16:creationId xmlns:a16="http://schemas.microsoft.com/office/drawing/2014/main" id="{42FFF33B-E11A-4E65-B807-4EEBBE1A20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20039" y="3108479"/>
            <a:ext cx="0" cy="383465"/>
          </a:xfrm>
          <a:prstGeom prst="line">
            <a:avLst/>
          </a:prstGeom>
          <a:noFill/>
          <a:ln w="50800" cap="flat" cmpd="sng">
            <a:solidFill>
              <a:srgbClr val="5DBE78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eaLnBrk="1">
              <a:defRPr/>
            </a:pPr>
            <a:endParaRPr lang="x-none" altLang="x-none" sz="2400">
              <a:latin typeface="TH Sarabun New" panose="020B0500040200020003" pitchFamily="34" charset="-34"/>
              <a:ea typeface="Helvetica Light" charset="0"/>
              <a:cs typeface="TH Sarabun New" panose="020B0500040200020003" pitchFamily="34" charset="-34"/>
              <a:sym typeface="Helvetica Light" charset="0"/>
            </a:endParaRPr>
          </a:p>
        </p:txBody>
      </p:sp>
      <p:sp>
        <p:nvSpPr>
          <p:cNvPr id="70" name="Line 46">
            <a:extLst>
              <a:ext uri="{FF2B5EF4-FFF2-40B4-BE49-F238E27FC236}">
                <a16:creationId xmlns:a16="http://schemas.microsoft.com/office/drawing/2014/main" id="{F8CD65F3-329F-401A-95EE-C2AF280C36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19470" y="3086583"/>
            <a:ext cx="0" cy="397478"/>
          </a:xfrm>
          <a:prstGeom prst="line">
            <a:avLst/>
          </a:prstGeom>
          <a:noFill/>
          <a:ln w="50800" cap="flat" cmpd="sng">
            <a:solidFill>
              <a:srgbClr val="26A6C3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eaLnBrk="1">
              <a:defRPr/>
            </a:pPr>
            <a:endParaRPr lang="x-none" altLang="x-none" sz="2400">
              <a:latin typeface="TH Sarabun New" panose="020B0500040200020003" pitchFamily="34" charset="-34"/>
              <a:ea typeface="Helvetica Light" charset="0"/>
              <a:cs typeface="TH Sarabun New" panose="020B0500040200020003" pitchFamily="34" charset="-34"/>
              <a:sym typeface="Helvetica Light" charset="0"/>
            </a:endParaRPr>
          </a:p>
        </p:txBody>
      </p:sp>
      <p:sp>
        <p:nvSpPr>
          <p:cNvPr id="71" name="Line 46">
            <a:extLst>
              <a:ext uri="{FF2B5EF4-FFF2-40B4-BE49-F238E27FC236}">
                <a16:creationId xmlns:a16="http://schemas.microsoft.com/office/drawing/2014/main" id="{2A7A6A6F-9642-4F08-829A-009C674338C7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4959105" y="1431773"/>
            <a:ext cx="0" cy="3295515"/>
          </a:xfrm>
          <a:prstGeom prst="line">
            <a:avLst/>
          </a:prstGeom>
          <a:noFill/>
          <a:ln w="50800" cap="flat" cmpd="sng">
            <a:solidFill>
              <a:srgbClr val="26A6C3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eaLnBrk="1">
              <a:defRPr/>
            </a:pPr>
            <a:endParaRPr lang="x-none" altLang="x-none" sz="2400">
              <a:latin typeface="TH Sarabun New" panose="020B0500040200020003" pitchFamily="34" charset="-34"/>
              <a:ea typeface="Helvetica Light" charset="0"/>
              <a:cs typeface="TH Sarabun New" panose="020B0500040200020003" pitchFamily="34" charset="-34"/>
              <a:sym typeface="Helvetica Light" charset="0"/>
            </a:endParaRPr>
          </a:p>
        </p:txBody>
      </p:sp>
      <p:sp>
        <p:nvSpPr>
          <p:cNvPr id="72" name="Line 46">
            <a:extLst>
              <a:ext uri="{FF2B5EF4-FFF2-40B4-BE49-F238E27FC236}">
                <a16:creationId xmlns:a16="http://schemas.microsoft.com/office/drawing/2014/main" id="{93577679-3567-4EBE-B152-773B020C31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6863" y="3077570"/>
            <a:ext cx="0" cy="397478"/>
          </a:xfrm>
          <a:prstGeom prst="line">
            <a:avLst/>
          </a:prstGeom>
          <a:noFill/>
          <a:ln w="50800" cap="flat" cmpd="sng">
            <a:solidFill>
              <a:srgbClr val="3CBCC3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eaLnBrk="1">
              <a:defRPr/>
            </a:pPr>
            <a:endParaRPr lang="x-none" altLang="x-none" sz="2400">
              <a:latin typeface="TH Sarabun New" panose="020B0500040200020003" pitchFamily="34" charset="-34"/>
              <a:ea typeface="Helvetica Light" charset="0"/>
              <a:cs typeface="TH Sarabun New" panose="020B0500040200020003" pitchFamily="34" charset="-34"/>
              <a:sym typeface="Helvetica Light" charset="0"/>
            </a:endParaRPr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B3FDB16C-1EF4-4A78-941C-742482EAAE44}"/>
              </a:ext>
            </a:extLst>
          </p:cNvPr>
          <p:cNvSpPr/>
          <p:nvPr/>
        </p:nvSpPr>
        <p:spPr>
          <a:xfrm>
            <a:off x="2162749" y="4031810"/>
            <a:ext cx="296031" cy="225122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51DF59FB-1DEE-4476-B40B-5C78F2CB539C}"/>
              </a:ext>
            </a:extLst>
          </p:cNvPr>
          <p:cNvSpPr/>
          <p:nvPr/>
        </p:nvSpPr>
        <p:spPr>
          <a:xfrm>
            <a:off x="6226156" y="4010894"/>
            <a:ext cx="296031" cy="225122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108470F1-4234-4EF4-AE6F-774B4FB6DDC9}"/>
              </a:ext>
            </a:extLst>
          </p:cNvPr>
          <p:cNvSpPr/>
          <p:nvPr/>
        </p:nvSpPr>
        <p:spPr>
          <a:xfrm>
            <a:off x="7618487" y="6488907"/>
            <a:ext cx="296031" cy="225122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6" name="Rectangle 36">
            <a:extLst>
              <a:ext uri="{FF2B5EF4-FFF2-40B4-BE49-F238E27FC236}">
                <a16:creationId xmlns:a16="http://schemas.microsoft.com/office/drawing/2014/main" id="{1C66B918-1740-4E7B-BC8B-98CDF2A4B5B6}"/>
              </a:ext>
            </a:extLst>
          </p:cNvPr>
          <p:cNvSpPr>
            <a:spLocks/>
          </p:cNvSpPr>
          <p:nvPr/>
        </p:nvSpPr>
        <p:spPr bwMode="auto">
          <a:xfrm>
            <a:off x="7880563" y="6450807"/>
            <a:ext cx="1144581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ctr">
              <a:defRPr/>
            </a:pPr>
            <a:r>
              <a:rPr lang="th-TH" altLang="x-none" b="1" dirty="0">
                <a:solidFill>
                  <a:srgbClr val="0000FF"/>
                </a:solidFill>
                <a:latin typeface="TH Sarabun New" panose="020B0500040200020003" pitchFamily="34" charset="-34"/>
                <a:ea typeface="Arial" charset="0"/>
                <a:cs typeface="TH Sarabun New" panose="020B0500040200020003" pitchFamily="34" charset="-34"/>
                <a:sym typeface="Arial" charset="0"/>
              </a:rPr>
              <a:t>รับตรวจราชการ</a:t>
            </a:r>
            <a:endParaRPr lang="x-none" altLang="x-none" b="1" dirty="0">
              <a:solidFill>
                <a:srgbClr val="0000FF"/>
              </a:solidFill>
              <a:latin typeface="TH Sarabun New" panose="020B0500040200020003" pitchFamily="34" charset="-34"/>
              <a:ea typeface="Arial" charset="0"/>
              <a:cs typeface="TH Sarabun New" panose="020B0500040200020003" pitchFamily="34" charset="-34"/>
              <a:sym typeface="Arial" charset="0"/>
            </a:endParaRPr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F0E0E7D5-5D51-4865-A92E-68316CCA40D6}"/>
              </a:ext>
            </a:extLst>
          </p:cNvPr>
          <p:cNvSpPr/>
          <p:nvPr/>
        </p:nvSpPr>
        <p:spPr>
          <a:xfrm>
            <a:off x="6842655" y="4010148"/>
            <a:ext cx="296031" cy="22512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8" name="Rectangle 36">
            <a:extLst>
              <a:ext uri="{FF2B5EF4-FFF2-40B4-BE49-F238E27FC236}">
                <a16:creationId xmlns:a16="http://schemas.microsoft.com/office/drawing/2014/main" id="{5BB790B3-E493-41B8-878C-7F152E81958A}"/>
              </a:ext>
            </a:extLst>
          </p:cNvPr>
          <p:cNvSpPr>
            <a:spLocks/>
          </p:cNvSpPr>
          <p:nvPr/>
        </p:nvSpPr>
        <p:spPr bwMode="auto">
          <a:xfrm>
            <a:off x="6514555" y="4270219"/>
            <a:ext cx="1144581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ctr">
              <a:defRPr/>
            </a:pPr>
            <a:r>
              <a:rPr lang="th-TH" altLang="x-none" b="1" dirty="0">
                <a:solidFill>
                  <a:srgbClr val="FF0000"/>
                </a:solidFill>
                <a:latin typeface="TH Sarabun New" panose="020B0500040200020003" pitchFamily="34" charset="-34"/>
                <a:ea typeface="Arial" charset="0"/>
                <a:cs typeface="TH Sarabun New" panose="020B0500040200020003" pitchFamily="34" charset="-34"/>
                <a:sym typeface="Arial" charset="0"/>
              </a:rPr>
              <a:t>ประเมินผลงาน</a:t>
            </a:r>
          </a:p>
          <a:p>
            <a:pPr algn="ctr">
              <a:defRPr/>
            </a:pPr>
            <a:r>
              <a:rPr lang="th-TH" altLang="x-none" b="1" dirty="0">
                <a:solidFill>
                  <a:srgbClr val="FF0000"/>
                </a:solidFill>
                <a:latin typeface="TH Sarabun New" panose="020B0500040200020003" pitchFamily="34" charset="-34"/>
                <a:ea typeface="Arial" charset="0"/>
                <a:cs typeface="TH Sarabun New" panose="020B0500040200020003" pitchFamily="34" charset="-34"/>
                <a:sym typeface="Arial" charset="0"/>
              </a:rPr>
              <a:t>ณ สิ้น </a:t>
            </a:r>
            <a:r>
              <a:rPr lang="en-US" altLang="x-none" b="1" dirty="0">
                <a:solidFill>
                  <a:srgbClr val="FF0000"/>
                </a:solidFill>
                <a:latin typeface="TH Sarabun New" panose="020B0500040200020003" pitchFamily="34" charset="-34"/>
                <a:ea typeface="Arial" charset="0"/>
                <a:cs typeface="TH Sarabun New" panose="020B0500040200020003" pitchFamily="34" charset="-34"/>
                <a:sym typeface="Arial" charset="0"/>
              </a:rPr>
              <a:t>Q3/63</a:t>
            </a:r>
            <a:endParaRPr lang="x-none" altLang="x-none" b="1" dirty="0">
              <a:solidFill>
                <a:srgbClr val="FF0000"/>
              </a:solidFill>
              <a:latin typeface="TH Sarabun New" panose="020B0500040200020003" pitchFamily="34" charset="-34"/>
              <a:ea typeface="Arial" charset="0"/>
              <a:cs typeface="TH Sarabun New" panose="020B0500040200020003" pitchFamily="34" charset="-34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241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43958-0733-4251-BFE2-C016AD3AF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0308"/>
            <a:ext cx="7886700" cy="87254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Scope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การให้บริการตอบคำถามที่เกี่ยวข้องกับกัญชา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D0F0A-D64B-4072-8603-BF20BCA74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3807"/>
            <a:ext cx="7886700" cy="4351338"/>
          </a:xfrm>
        </p:spPr>
        <p:txBody>
          <a:bodyPr>
            <a:normAutofit/>
          </a:bodyPr>
          <a:lstStyle/>
          <a:p>
            <a:pPr marL="396875" indent="-393700">
              <a:buFont typeface="+mj-lt"/>
              <a:buAutoNum type="arabicPeriod"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กฎหมายที่เกี่ยวข้อง</a:t>
            </a:r>
          </a:p>
          <a:p>
            <a:pPr marL="396875" indent="-393700">
              <a:buFont typeface="+mj-lt"/>
              <a:buAutoNum type="arabicPeriod"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การใช้กัญชาทางการแพทย์/ ความปลอดภัย</a:t>
            </a:r>
          </a:p>
          <a:p>
            <a:pPr marL="396875" indent="-393700">
              <a:buFont typeface="+mj-lt"/>
              <a:buAutoNum type="arabicPeriod"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ผลิตภัณฑ์ที่มีส่วนผสมของกัญชาในตลาด</a:t>
            </a:r>
          </a:p>
          <a:p>
            <a:pPr marL="396875" indent="-393700">
              <a:buFont typeface="+mj-lt"/>
              <a:buAutoNum type="arabicPeriod"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หน่วยบริการที่มีการผลิต และสั่งใช้ผลิตภัณฑ์ฯ (นำร่อง)</a:t>
            </a:r>
          </a:p>
          <a:p>
            <a:pPr marL="396875" indent="-393700">
              <a:buFont typeface="+mj-lt"/>
              <a:buAutoNum type="arabicPeriod"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เกณฑ์การสั่งใช้ </a:t>
            </a:r>
            <a:r>
              <a:rPr lang="th-TH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(สำหรับให้เราประเมินผู้รับบริการคร่าวๆ เช่นว่าอาการแบบนี้ ไป รพ. ขอใช้ มีแนวโน้มจะได้รับหรือไม่)</a:t>
            </a:r>
          </a:p>
          <a:p>
            <a:pPr marL="396875" indent="-393700">
              <a:buFont typeface="+mj-lt"/>
              <a:buAutoNum type="arabicPeriod"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การขออนุญาตปลูก/ ผลิต/ จำหน่าย/ การศึกษาวิจัย</a:t>
            </a:r>
          </a:p>
          <a:p>
            <a:pPr marL="396875" indent="-393700">
              <a:buFont typeface="+mj-lt"/>
              <a:buAutoNum type="arabicPeriod"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หลักสูตรการอบรม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64736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416</TotalTime>
  <Words>999</Words>
  <Application>Microsoft Office PowerPoint</Application>
  <PresentationFormat>นำเสนอทางหน้าจอ (4:3)</PresentationFormat>
  <Paragraphs>124</Paragraphs>
  <Slides>6</Slides>
  <Notes>4</Notes>
  <HiddenSlides>1</HiddenSlides>
  <MMClips>0</MMClips>
  <ScaleCrop>false</ScaleCrop>
  <HeadingPairs>
    <vt:vector size="8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TH Sarabun New</vt:lpstr>
      <vt:lpstr>TH SarabunPSK</vt:lpstr>
      <vt:lpstr>Wingdings</vt:lpstr>
      <vt:lpstr>Office Theme</vt:lpstr>
      <vt:lpstr>Worksheet</vt:lpstr>
      <vt:lpstr>การขึ้นทะเบียนครอบครองกัญชา</vt:lpstr>
      <vt:lpstr>ข้อมูลผู้ผ่านการอบรม จ.หนองบัวลำภู</vt:lpstr>
      <vt:lpstr>งานนำเสนอ PowerPoint</vt:lpstr>
      <vt:lpstr>งานนำเสนอ PowerPoint</vt:lpstr>
      <vt:lpstr>งานนำเสนอ PowerPoint</vt:lpstr>
      <vt:lpstr>Scope การให้บริการตอบคำถามที่เกี่ยวข้องกับกัญชา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ศูนย์ให้คำปรึกษาด้านกัญชาทางการแพทย์</dc:title>
  <dc:creator>Nattawadee Tarasaena</dc:creator>
  <cp:lastModifiedBy>BoOmerDAng NaTta-V</cp:lastModifiedBy>
  <cp:revision>32</cp:revision>
  <dcterms:created xsi:type="dcterms:W3CDTF">2019-10-09T08:22:55Z</dcterms:created>
  <dcterms:modified xsi:type="dcterms:W3CDTF">2019-11-17T16:42:27Z</dcterms:modified>
</cp:coreProperties>
</file>